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57" r:id="rId2"/>
    <p:sldId id="258" r:id="rId3"/>
    <p:sldId id="259" r:id="rId4"/>
    <p:sldId id="265" r:id="rId5"/>
    <p:sldId id="256" r:id="rId6"/>
    <p:sldId id="261" r:id="rId7"/>
    <p:sldId id="262" r:id="rId8"/>
    <p:sldId id="266" r:id="rId9"/>
    <p:sldId id="263" r:id="rId10"/>
    <p:sldId id="264" r:id="rId11"/>
    <p:sldId id="267" r:id="rId12"/>
    <p:sldId id="268" r:id="rId13"/>
    <p:sldId id="269" r:id="rId14"/>
    <p:sldId id="273" r:id="rId15"/>
    <p:sldId id="270" r:id="rId16"/>
    <p:sldId id="272" r:id="rId17"/>
    <p:sldId id="271" r:id="rId18"/>
    <p:sldId id="260" r:id="rId19"/>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0"/>
    <p:restoredTop sz="94290"/>
  </p:normalViewPr>
  <p:slideViewPr>
    <p:cSldViewPr snapToGrid="0" snapToObjects="1">
      <p:cViewPr>
        <p:scale>
          <a:sx n="100" d="100"/>
          <a:sy n="100" d="100"/>
        </p:scale>
        <p:origin x="1008"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4" Type="http://schemas.openxmlformats.org/officeDocument/2006/relationships/chartUserShapes" Target="../drawings/drawing1.xml"/><Relationship Id="rId1" Type="http://schemas.microsoft.com/office/2011/relationships/chartStyle" Target="style1.xml"/><Relationship Id="rId2" Type="http://schemas.microsoft.com/office/2011/relationships/chartColorStyle" Target="colors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4" Type="http://schemas.openxmlformats.org/officeDocument/2006/relationships/chartUserShapes" Target="../drawings/drawing2.xml"/><Relationship Id="rId1" Type="http://schemas.microsoft.com/office/2011/relationships/chartStyle" Target="style2.xml"/><Relationship Id="rId2" Type="http://schemas.microsoft.com/office/2011/relationships/chartColorStyle" Target="colors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4" Type="http://schemas.openxmlformats.org/officeDocument/2006/relationships/chartUserShapes" Target="../drawings/drawing3.xml"/><Relationship Id="rId1" Type="http://schemas.microsoft.com/office/2011/relationships/chartStyle" Target="style3.xml"/><Relationship Id="rId2" Type="http://schemas.microsoft.com/office/2011/relationships/chartColorStyle" Target="colors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4" Type="http://schemas.openxmlformats.org/officeDocument/2006/relationships/chartUserShapes" Target="../drawings/drawing4.xml"/><Relationship Id="rId1" Type="http://schemas.microsoft.com/office/2011/relationships/chartStyle" Target="style4.xml"/><Relationship Id="rId2" Type="http://schemas.microsoft.com/office/2011/relationships/chartColorStyle" Target="colors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400" dirty="0"/>
              <a:t>What Facial Expression Is Shown?</a:t>
            </a:r>
          </a:p>
        </c:rich>
      </c:tx>
      <c:layout>
        <c:manualLayout>
          <c:xMode val="edge"/>
          <c:yMode val="edge"/>
          <c:x val="0.311805555555555"/>
          <c:y val="0.0388127838375826"/>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77341028394178"/>
          <c:y val="0.144586278815011"/>
          <c:w val="0.788206474190726"/>
          <c:h val="0.697972088165976"/>
        </c:manualLayout>
      </c:layout>
      <c:lineChart>
        <c:grouping val="standard"/>
        <c:varyColors val="0"/>
        <c:ser>
          <c:idx val="0"/>
          <c:order val="0"/>
          <c:tx>
            <c:strRef>
              <c:f>Sheet1!$B$1</c:f>
              <c:strCache>
                <c:ptCount val="1"/>
                <c:pt idx="0">
                  <c:v>Female Picture</c:v>
                </c:pt>
              </c:strCache>
            </c:strRef>
          </c:tx>
          <c:spPr>
            <a:ln w="31750" cap="rnd">
              <a:solidFill>
                <a:schemeClr val="accent1"/>
              </a:solidFill>
              <a:round/>
            </a:ln>
            <a:effectLst/>
          </c:spPr>
          <c:marker>
            <c:symbol val="circle"/>
            <c:size val="17"/>
            <c:spPr>
              <a:solidFill>
                <a:schemeClr val="accent1"/>
              </a:solidFill>
              <a:ln>
                <a:noFill/>
              </a:ln>
              <a:effectLst/>
            </c:spPr>
          </c:marker>
          <c:dLbls>
            <c:dLbl>
              <c:idx val="0"/>
              <c:layout>
                <c:manualLayout>
                  <c:x val="-0.0879577268750497"/>
                  <c:y val="-0.055642353270359"/>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fld id="{4CAE7571-6C07-0A40-BDBA-106CAB8EE516}" type="VALUE">
                      <a:rPr lang="nb-NO" sz="1400" smtClean="0"/>
                      <a:pPr>
                        <a:defRPr sz="1400">
                          <a:solidFill>
                            <a:schemeClr val="tx1"/>
                          </a:solidFill>
                        </a:defRPr>
                      </a:pPr>
                      <a:t>[VALUE]</a:t>
                    </a:fld>
                    <a:r>
                      <a:rPr lang="nb-NO" sz="1400" dirty="0" smtClean="0"/>
                      <a:t>7</a:t>
                    </a:r>
                  </a:p>
                </c:rich>
              </c:tx>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09974747474747"/>
                      <c:h val="0.0573782321065596"/>
                    </c:manualLayout>
                  </c15:layout>
                  <c15:dlblFieldTable/>
                  <c15:showDataLabelsRange val="0"/>
                </c:ext>
              </c:extLst>
            </c:dLbl>
            <c:dLbl>
              <c:idx val="1"/>
              <c:layout>
                <c:manualLayout>
                  <c:x val="-0.0753725244571702"/>
                  <c:y val="-0.0642674163453774"/>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r>
                      <a:rPr lang="hr-HR" sz="1400" smtClean="0"/>
                      <a:t>3.98</a:t>
                    </a:r>
                    <a:endParaRPr lang="hr-HR" sz="1400"/>
                  </a:p>
                </c:rich>
              </c:tx>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35227272727273"/>
                      <c:h val="0.0616907636440688"/>
                    </c:manualLayout>
                  </c15:layout>
                </c:ext>
              </c:extLst>
            </c:dLbl>
            <c:dLbl>
              <c:idx val="2"/>
              <c:layout>
                <c:manualLayout>
                  <c:x val="-0.0393876759723215"/>
                  <c:y val="-0.0653455492297547"/>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97348484848485"/>
                      <c:h val="0.055221966337805"/>
                    </c:manualLayout>
                  </c15:layout>
                </c:ext>
              </c:extLst>
            </c:dLbl>
            <c:spPr>
              <a:solidFill>
                <a:schemeClr val="accent1"/>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Sheet1!$B$2:$B$4</c:f>
              <c:numCache>
                <c:formatCode>General</c:formatCode>
                <c:ptCount val="3"/>
                <c:pt idx="0">
                  <c:v>1.2</c:v>
                </c:pt>
                <c:pt idx="1">
                  <c:v>4.0</c:v>
                </c:pt>
                <c:pt idx="2">
                  <c:v>4.85</c:v>
                </c:pt>
              </c:numCache>
            </c:numRef>
          </c:val>
          <c:smooth val="0"/>
        </c:ser>
        <c:ser>
          <c:idx val="1"/>
          <c:order val="1"/>
          <c:tx>
            <c:strRef>
              <c:f>Sheet1!$C$1</c:f>
              <c:strCache>
                <c:ptCount val="1"/>
                <c:pt idx="0">
                  <c:v>Male Picture</c:v>
                </c:pt>
              </c:strCache>
            </c:strRef>
          </c:tx>
          <c:spPr>
            <a:ln w="31750" cap="rnd">
              <a:solidFill>
                <a:schemeClr val="accent2"/>
              </a:solidFill>
              <a:round/>
            </a:ln>
            <a:effectLst/>
          </c:spPr>
          <c:marker>
            <c:symbol val="circle"/>
            <c:size val="17"/>
            <c:spPr>
              <a:solidFill>
                <a:schemeClr val="accent2"/>
              </a:solidFill>
              <a:ln>
                <a:noFill/>
              </a:ln>
              <a:effectLst/>
            </c:spPr>
          </c:marker>
          <c:dLbls>
            <c:dLbl>
              <c:idx val="0"/>
              <c:layout>
                <c:manualLayout>
                  <c:x val="-0.00150888809353374"/>
                  <c:y val="0.0758898586236709"/>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r>
                      <a:rPr lang="nb-NO" sz="1400" dirty="0" smtClean="0"/>
                      <a:t>1.21</a:t>
                    </a:r>
                    <a:endParaRPr lang="nb-NO" sz="1400" dirty="0"/>
                  </a:p>
                </c:rich>
              </c:tx>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72095959595959"/>
                      <c:h val="0.0616907636440688"/>
                    </c:manualLayout>
                  </c15:layout>
                </c:ext>
              </c:extLst>
            </c:dLbl>
            <c:dLbl>
              <c:idx val="1"/>
              <c:layout>
                <c:manualLayout>
                  <c:x val="0.00753469736737441"/>
                  <c:y val="0.0554053338205023"/>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fld id="{E6F6C2C2-62BC-7247-B464-9868FC8D0AFA}" type="VALUE">
                      <a:rPr lang="hr-HR" sz="1400" smtClean="0"/>
                      <a:pPr>
                        <a:defRPr sz="1400">
                          <a:solidFill>
                            <a:schemeClr val="tx1"/>
                          </a:solidFill>
                        </a:defRPr>
                      </a:pPr>
                      <a:t>[VALUE]</a:t>
                    </a:fld>
                    <a:r>
                      <a:rPr lang="hr-HR" sz="1400" dirty="0" smtClean="0"/>
                      <a:t>.01</a:t>
                    </a:r>
                  </a:p>
                </c:rich>
              </c:tx>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84722222222222"/>
                      <c:h val="0.0595344978753142"/>
                    </c:manualLayout>
                  </c15:layout>
                  <c15:dlblFieldTable/>
                  <c15:showDataLabelsRange val="0"/>
                </c:ext>
              </c:extLst>
            </c:dLbl>
            <c:dLbl>
              <c:idx val="2"/>
              <c:layout>
                <c:manualLayout>
                  <c:x val="0.0104860614014158"/>
                  <c:y val="0.0306082774798245"/>
                </c:manualLayout>
              </c:layout>
              <c:tx>
                <c:rich>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r>
                      <a:rPr lang="hr-HR" sz="1400" dirty="0" smtClean="0"/>
                      <a:t>4.60</a:t>
                    </a:r>
                    <a:endParaRPr lang="hr-HR" sz="1400" dirty="0"/>
                  </a:p>
                </c:rich>
              </c:tx>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09974747474747"/>
                      <c:h val="0.0573782321065596"/>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Sheet1!$C$2:$C$4</c:f>
              <c:numCache>
                <c:formatCode>General</c:formatCode>
                <c:ptCount val="3"/>
                <c:pt idx="0">
                  <c:v>1.24</c:v>
                </c:pt>
                <c:pt idx="1">
                  <c:v>4.0</c:v>
                </c:pt>
                <c:pt idx="2">
                  <c:v>4.56</c:v>
                </c:pt>
              </c:numCache>
            </c:numRef>
          </c:val>
          <c:smooth val="0"/>
        </c:ser>
        <c:dLbls>
          <c:dLblPos val="t"/>
          <c:showLegendKey val="0"/>
          <c:showVal val="1"/>
          <c:showCatName val="0"/>
          <c:showSerName val="0"/>
          <c:showPercent val="0"/>
          <c:showBubbleSize val="0"/>
        </c:dLbls>
        <c:marker val="1"/>
        <c:smooth val="0"/>
        <c:axId val="2110805312"/>
        <c:axId val="2110810816"/>
      </c:lineChart>
      <c:catAx>
        <c:axId val="2110805312"/>
        <c:scaling>
          <c:orientation val="minMax"/>
        </c:scaling>
        <c:delete val="0"/>
        <c:axPos val="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smtClean="0"/>
                  <a:t>Facial</a:t>
                </a:r>
                <a:r>
                  <a:rPr lang="en-US" sz="2000" baseline="0" dirty="0" smtClean="0"/>
                  <a:t> Expression</a:t>
                </a:r>
                <a:endParaRPr lang="en-US" sz="2000" dirty="0"/>
              </a:p>
            </c:rich>
          </c:tx>
          <c:layout>
            <c:manualLayout>
              <c:xMode val="edge"/>
              <c:yMode val="edge"/>
              <c:x val="0.436059214189135"/>
              <c:y val="0.922806534402117"/>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low"/>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110810816"/>
        <c:crosses val="max"/>
        <c:auto val="0"/>
        <c:lblAlgn val="ctr"/>
        <c:lblOffset val="100"/>
        <c:noMultiLvlLbl val="0"/>
      </c:catAx>
      <c:valAx>
        <c:axId val="2110810816"/>
        <c:scaling>
          <c:orientation val="minMax"/>
          <c:max val="6.0"/>
          <c:min val="0.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sz="2000" dirty="0" smtClean="0"/>
                  <a:t>Mean</a:t>
                </a:r>
                <a:r>
                  <a:rPr lang="en-US" sz="2000" baseline="0" dirty="0" smtClean="0"/>
                  <a:t> Answer Choices</a:t>
                </a:r>
                <a:endParaRPr lang="en-US" sz="2000" dirty="0"/>
              </a:p>
            </c:rich>
          </c:tx>
          <c:layout>
            <c:manualLayout>
              <c:xMode val="edge"/>
              <c:yMode val="edge"/>
              <c:x val="0.0201256661099181"/>
              <c:y val="0.343129967476042"/>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0" spcFirstLastPara="1" vertOverflow="ellipsis"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crossAx val="2110805312"/>
        <c:crosses val="autoZero"/>
        <c:crossBetween val="between"/>
        <c:minorUnit val="1.0"/>
      </c:valAx>
      <c:spPr>
        <a:solidFill>
          <a:schemeClr val="bg1"/>
        </a:solidFill>
        <a:ln>
          <a:solidFill>
            <a:schemeClr val="tx1"/>
          </a:solidFill>
        </a:ln>
        <a:effectLst/>
      </c:spPr>
    </c:plotArea>
    <c:legend>
      <c:legendPos val="b"/>
      <c:layout>
        <c:manualLayout>
          <c:xMode val="edge"/>
          <c:yMode val="edge"/>
          <c:x val="0.0340281754553408"/>
          <c:y val="0.933219939787552"/>
          <c:w val="0.289037123200509"/>
          <c:h val="0.065317195183819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400" baseline="0" dirty="0" smtClean="0"/>
              <a:t>Question 1 SAM Temperament Dimensions</a:t>
            </a:r>
            <a:endParaRPr lang="en-US" sz="2400" dirty="0"/>
          </a:p>
        </c:rich>
      </c:tx>
      <c:layout>
        <c:manualLayout>
          <c:xMode val="edge"/>
          <c:yMode val="edge"/>
          <c:x val="0.245170358340218"/>
          <c:y val="0.0418999743555054"/>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07670347374202"/>
          <c:y val="0.151632668863754"/>
          <c:w val="0.758773754004631"/>
          <c:h val="0.697706770966284"/>
        </c:manualLayout>
      </c:layout>
      <c:lineChart>
        <c:grouping val="standard"/>
        <c:varyColors val="0"/>
        <c:ser>
          <c:idx val="0"/>
          <c:order val="0"/>
          <c:tx>
            <c:strRef>
              <c:f>Sheet1!$B$1</c:f>
              <c:strCache>
                <c:ptCount val="1"/>
                <c:pt idx="0">
                  <c:v>Female Picture</c:v>
                </c:pt>
              </c:strCache>
            </c:strRef>
          </c:tx>
          <c:spPr>
            <a:ln w="31750" cap="rnd">
              <a:solidFill>
                <a:schemeClr val="accent1"/>
              </a:solidFill>
              <a:round/>
            </a:ln>
            <a:effectLst/>
          </c:spPr>
          <c:marker>
            <c:symbol val="circle"/>
            <c:size val="17"/>
            <c:spPr>
              <a:solidFill>
                <a:schemeClr val="accent1"/>
              </a:solidFill>
              <a:ln>
                <a:noFill/>
              </a:ln>
              <a:effectLst/>
            </c:spPr>
          </c:marker>
          <c:dLbls>
            <c:dLbl>
              <c:idx val="0"/>
              <c:layout>
                <c:manualLayout>
                  <c:x val="-0.0821398668948508"/>
                  <c:y val="-0.0481652070843421"/>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72733732672333"/>
                      <c:h val="0.0594590492421412"/>
                    </c:manualLayout>
                  </c15:layout>
                </c:ext>
              </c:extLst>
            </c:dLbl>
            <c:dLbl>
              <c:idx val="1"/>
              <c:layout>
                <c:manualLayout>
                  <c:x val="-0.0658218942678586"/>
                  <c:y val="-0.0666305893724099"/>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74983610412826"/>
                      <c:h val="0.0591465700656728"/>
                    </c:manualLayout>
                  </c15:layout>
                </c:ext>
              </c:extLst>
            </c:dLbl>
            <c:dLbl>
              <c:idx val="2"/>
              <c:layout>
                <c:manualLayout>
                  <c:x val="-0.0211432487770265"/>
                  <c:y val="-0.0732660182176874"/>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38336493491353"/>
                      <c:h val="0.0608440875305159"/>
                    </c:manualLayout>
                  </c15:layout>
                </c:ext>
              </c:extLst>
            </c:dLbl>
            <c:spPr>
              <a:solidFill>
                <a:schemeClr val="accent1"/>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Sheet1!$B$2:$B$4</c:f>
              <c:numCache>
                <c:formatCode>General</c:formatCode>
                <c:ptCount val="3"/>
                <c:pt idx="0">
                  <c:v>1.19</c:v>
                </c:pt>
                <c:pt idx="1">
                  <c:v>2.95</c:v>
                </c:pt>
                <c:pt idx="2">
                  <c:v>1.85</c:v>
                </c:pt>
              </c:numCache>
            </c:numRef>
          </c:val>
          <c:smooth val="0"/>
        </c:ser>
        <c:ser>
          <c:idx val="1"/>
          <c:order val="1"/>
          <c:tx>
            <c:strRef>
              <c:f>Sheet1!$C$1</c:f>
              <c:strCache>
                <c:ptCount val="1"/>
                <c:pt idx="0">
                  <c:v>Male Picture</c:v>
                </c:pt>
              </c:strCache>
            </c:strRef>
          </c:tx>
          <c:spPr>
            <a:ln w="31750" cap="rnd">
              <a:solidFill>
                <a:schemeClr val="accent2"/>
              </a:solidFill>
              <a:round/>
            </a:ln>
            <a:effectLst/>
          </c:spPr>
          <c:marker>
            <c:symbol val="circle"/>
            <c:size val="17"/>
            <c:spPr>
              <a:solidFill>
                <a:schemeClr val="accent2"/>
              </a:solidFill>
              <a:ln>
                <a:noFill/>
              </a:ln>
              <a:effectLst/>
            </c:spPr>
          </c:marker>
          <c:dLbls>
            <c:dLbl>
              <c:idx val="0"/>
              <c:layout>
                <c:manualLayout>
                  <c:x val="-0.00813842047277723"/>
                  <c:y val="0.0572950846705827"/>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19103016441065"/>
                      <c:h val="0.0568824842717132"/>
                    </c:manualLayout>
                  </c15:layout>
                </c:ext>
              </c:extLst>
            </c:dLbl>
            <c:dLbl>
              <c:idx val="1"/>
              <c:layout>
                <c:manualLayout>
                  <c:x val="-0.0292621380096606"/>
                  <c:y val="0.0749319007416711"/>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89693107188152"/>
                      <c:h val="0.0548920070619957"/>
                    </c:manualLayout>
                  </c15:layout>
                </c:ext>
              </c:extLst>
            </c:dLbl>
            <c:dLbl>
              <c:idx val="2"/>
              <c:layout>
                <c:manualLayout>
                  <c:x val="0.0101285377662013"/>
                  <c:y val="0.0408455043720161"/>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97653980108416"/>
                      <c:h val="0.0587070463128803"/>
                    </c:manualLayout>
                  </c15:layout>
                </c:ext>
              </c:extLst>
            </c:dLbl>
            <c:spPr>
              <a:solidFill>
                <a:schemeClr val="accent2"/>
              </a:solid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Sheet1!$C$2:$C$4</c:f>
              <c:numCache>
                <c:formatCode>General</c:formatCode>
                <c:ptCount val="3"/>
                <c:pt idx="0">
                  <c:v>1.03</c:v>
                </c:pt>
                <c:pt idx="1">
                  <c:v>2.97</c:v>
                </c:pt>
                <c:pt idx="2">
                  <c:v>1.89</c:v>
                </c:pt>
              </c:numCache>
            </c:numRef>
          </c:val>
          <c:smooth val="0"/>
        </c:ser>
        <c:dLbls>
          <c:dLblPos val="ctr"/>
          <c:showLegendKey val="0"/>
          <c:showVal val="1"/>
          <c:showCatName val="0"/>
          <c:showSerName val="0"/>
          <c:showPercent val="0"/>
          <c:showBubbleSize val="0"/>
        </c:dLbls>
        <c:marker val="1"/>
        <c:smooth val="0"/>
        <c:axId val="2111275904"/>
        <c:axId val="2111710688"/>
      </c:lineChart>
      <c:catAx>
        <c:axId val="2111275904"/>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smtClean="0"/>
                  <a:t>Facial</a:t>
                </a:r>
                <a:r>
                  <a:rPr lang="en-US" sz="2000" baseline="0" dirty="0" smtClean="0"/>
                  <a:t> Expression</a:t>
                </a:r>
                <a:endParaRPr lang="en-US" sz="2000" dirty="0"/>
              </a:p>
            </c:rich>
          </c:tx>
          <c:layout>
            <c:manualLayout>
              <c:xMode val="edge"/>
              <c:yMode val="edge"/>
              <c:x val="0.448772484267763"/>
              <c:y val="0.924587685661766"/>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111710688"/>
        <c:crosses val="autoZero"/>
        <c:auto val="1"/>
        <c:lblAlgn val="ctr"/>
        <c:lblOffset val="100"/>
        <c:noMultiLvlLbl val="0"/>
      </c:catAx>
      <c:valAx>
        <c:axId val="2111710688"/>
        <c:scaling>
          <c:orientation val="minMax"/>
          <c:max val="4.0"/>
          <c:min val="0.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sz="2000" dirty="0" smtClean="0"/>
                  <a:t>Mean</a:t>
                </a:r>
                <a:r>
                  <a:rPr lang="en-US" sz="2000" baseline="0" dirty="0" smtClean="0"/>
                  <a:t> Answer Choices</a:t>
                </a:r>
                <a:endParaRPr lang="en-US" sz="2000" dirty="0"/>
              </a:p>
            </c:rich>
          </c:tx>
          <c:layout>
            <c:manualLayout>
              <c:xMode val="edge"/>
              <c:yMode val="edge"/>
              <c:x val="0.0111383583967426"/>
              <c:y val="0.357026221327469"/>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2111275904"/>
        <c:crosses val="autoZero"/>
        <c:crossBetween val="between"/>
        <c:majorUnit val="1.0"/>
        <c:minorUnit val="1.0"/>
      </c:valAx>
      <c:spPr>
        <a:solidFill>
          <a:schemeClr val="bg1"/>
        </a:solidFill>
        <a:ln>
          <a:solidFill>
            <a:schemeClr val="tx1"/>
          </a:solidFill>
        </a:ln>
        <a:effectLst/>
      </c:spPr>
    </c:plotArea>
    <c:legend>
      <c:legendPos val="b"/>
      <c:layout>
        <c:manualLayout>
          <c:xMode val="edge"/>
          <c:yMode val="edge"/>
          <c:x val="0.0250768001671511"/>
          <c:y val="0.934247616778365"/>
          <c:w val="0.298368914340624"/>
          <c:h val="0.063938085709151"/>
        </c:manualLayout>
      </c:layout>
      <c:overlay val="0"/>
      <c:spPr>
        <a:solidFill>
          <a:schemeClr val="bg2"/>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400" dirty="0" smtClean="0"/>
              <a:t>Question 2</a:t>
            </a:r>
            <a:r>
              <a:rPr lang="en-US" sz="2400" baseline="0" dirty="0" smtClean="0"/>
              <a:t> Attractiveness and Motivation/Morality</a:t>
            </a:r>
            <a:endParaRPr lang="en-US" sz="2400" dirty="0"/>
          </a:p>
        </c:rich>
      </c:tx>
      <c:layout>
        <c:manualLayout>
          <c:xMode val="edge"/>
          <c:yMode val="edge"/>
          <c:x val="0.202374957831568"/>
          <c:y val="0.0281511212672719"/>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217883371325238"/>
          <c:y val="0.14531267293291"/>
          <c:w val="0.749020671777237"/>
          <c:h val="0.714420271367155"/>
        </c:manualLayout>
      </c:layout>
      <c:lineChart>
        <c:grouping val="standard"/>
        <c:varyColors val="0"/>
        <c:ser>
          <c:idx val="0"/>
          <c:order val="0"/>
          <c:tx>
            <c:strRef>
              <c:f>Sheet1!$B$1</c:f>
              <c:strCache>
                <c:ptCount val="1"/>
                <c:pt idx="0">
                  <c:v>Female Picture</c:v>
                </c:pt>
              </c:strCache>
            </c:strRef>
          </c:tx>
          <c:spPr>
            <a:ln w="31750" cap="rnd">
              <a:solidFill>
                <a:schemeClr val="accent1"/>
              </a:solidFill>
              <a:round/>
            </a:ln>
            <a:effectLst/>
          </c:spPr>
          <c:marker>
            <c:symbol val="circle"/>
            <c:size val="17"/>
            <c:spPr>
              <a:solidFill>
                <a:schemeClr val="accent1"/>
              </a:solidFill>
              <a:ln>
                <a:noFill/>
              </a:ln>
              <a:effectLst/>
            </c:spPr>
          </c:marker>
          <c:dLbls>
            <c:dLbl>
              <c:idx val="0"/>
              <c:layout>
                <c:manualLayout>
                  <c:x val="-0.0484575526265008"/>
                  <c:y val="-0.0617059955975472"/>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91462293141653"/>
                      <c:h val="0.0585569125029083"/>
                    </c:manualLayout>
                  </c15:layout>
                </c:ext>
              </c:extLst>
            </c:dLbl>
            <c:dLbl>
              <c:idx val="1"/>
              <c:layout>
                <c:manualLayout>
                  <c:x val="-0.0741901628212164"/>
                  <c:y val="-0.0660249642532603"/>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98837926263104"/>
                      <c:h val="0.0564843590036425"/>
                    </c:manualLayout>
                  </c15:layout>
                </c:ext>
              </c:extLst>
            </c:dLbl>
            <c:dLbl>
              <c:idx val="2"/>
              <c:layout>
                <c:manualLayout>
                  <c:x val="-0.0849300484959282"/>
                  <c:y val="-0.0510132058268419"/>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91462293141653"/>
                      <c:h val="0.056395343196784"/>
                    </c:manualLayout>
                  </c15:layout>
                </c:ext>
              </c:extLst>
            </c:dLbl>
            <c:spPr>
              <a:solidFill>
                <a:schemeClr val="accent1"/>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Sheet1!$B$2:$B$4</c:f>
              <c:numCache>
                <c:formatCode>General</c:formatCode>
                <c:ptCount val="3"/>
                <c:pt idx="0">
                  <c:v>1.39</c:v>
                </c:pt>
                <c:pt idx="1">
                  <c:v>1.99</c:v>
                </c:pt>
                <c:pt idx="2">
                  <c:v>2.49</c:v>
                </c:pt>
              </c:numCache>
            </c:numRef>
          </c:val>
          <c:smooth val="0"/>
        </c:ser>
        <c:ser>
          <c:idx val="1"/>
          <c:order val="1"/>
          <c:tx>
            <c:strRef>
              <c:f>Sheet1!$C$1</c:f>
              <c:strCache>
                <c:ptCount val="1"/>
                <c:pt idx="0">
                  <c:v>Male Picture</c:v>
                </c:pt>
              </c:strCache>
            </c:strRef>
          </c:tx>
          <c:spPr>
            <a:ln w="31750" cap="rnd">
              <a:solidFill>
                <a:schemeClr val="accent2"/>
              </a:solidFill>
              <a:round/>
            </a:ln>
            <a:effectLst/>
          </c:spPr>
          <c:marker>
            <c:symbol val="circle"/>
            <c:size val="17"/>
            <c:spPr>
              <a:solidFill>
                <a:schemeClr val="accent2"/>
              </a:solidFill>
              <a:ln>
                <a:noFill/>
              </a:ln>
              <a:effectLst/>
            </c:spPr>
          </c:marker>
          <c:dLbls>
            <c:dLbl>
              <c:idx val="0"/>
              <c:layout>
                <c:manualLayout>
                  <c:x val="0.0187655310267098"/>
                  <c:y val="0.0259873717822692"/>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35698817935303"/>
                      <c:h val="0.0478380817791451"/>
                    </c:manualLayout>
                  </c15:layout>
                </c:ext>
              </c:extLst>
            </c:dLbl>
            <c:dLbl>
              <c:idx val="1"/>
              <c:layout>
                <c:manualLayout>
                  <c:x val="-0.01114788570803"/>
                  <c:y val="0.0671099188628579"/>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66275269575523"/>
                      <c:h val="0.0520722045845353"/>
                    </c:manualLayout>
                  </c15:layout>
                </c:ext>
              </c:extLst>
            </c:dLbl>
            <c:dLbl>
              <c:idx val="2"/>
              <c:layout>
                <c:manualLayout>
                  <c:x val="0.00125756627112462"/>
                  <c:y val="0.0490145201290609"/>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78868781358588"/>
                      <c:h val="0.056395343196784"/>
                    </c:manualLayout>
                  </c15:layout>
                </c:ext>
              </c:extLst>
            </c:dLbl>
            <c:spPr>
              <a:solidFill>
                <a:schemeClr val="accent2"/>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Sheet1!$C$2:$C$4</c:f>
              <c:numCache>
                <c:formatCode>General</c:formatCode>
                <c:ptCount val="3"/>
                <c:pt idx="0">
                  <c:v>1.1</c:v>
                </c:pt>
                <c:pt idx="1">
                  <c:v>2.02</c:v>
                </c:pt>
                <c:pt idx="2">
                  <c:v>2.46</c:v>
                </c:pt>
              </c:numCache>
            </c:numRef>
          </c:val>
          <c:smooth val="0"/>
        </c:ser>
        <c:dLbls>
          <c:dLblPos val="ctr"/>
          <c:showLegendKey val="0"/>
          <c:showVal val="1"/>
          <c:showCatName val="0"/>
          <c:showSerName val="0"/>
          <c:showPercent val="0"/>
          <c:showBubbleSize val="0"/>
        </c:dLbls>
        <c:marker val="1"/>
        <c:smooth val="0"/>
        <c:axId val="2140344672"/>
        <c:axId val="2112475328"/>
      </c:lineChart>
      <c:catAx>
        <c:axId val="2140344672"/>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smtClean="0"/>
                  <a:t>Facial</a:t>
                </a:r>
                <a:r>
                  <a:rPr lang="en-US" sz="2000" baseline="0" dirty="0" smtClean="0"/>
                  <a:t> Expression</a:t>
                </a:r>
                <a:endParaRPr lang="en-US" sz="2000" dirty="0"/>
              </a:p>
            </c:rich>
          </c:tx>
          <c:layout>
            <c:manualLayout>
              <c:xMode val="edge"/>
              <c:yMode val="edge"/>
              <c:x val="0.457402595136049"/>
              <c:y val="0.92561478350011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112475328"/>
        <c:crosses val="autoZero"/>
        <c:auto val="1"/>
        <c:lblAlgn val="ctr"/>
        <c:lblOffset val="100"/>
        <c:noMultiLvlLbl val="0"/>
      </c:catAx>
      <c:valAx>
        <c:axId val="2112475328"/>
        <c:scaling>
          <c:orientation val="minMax"/>
          <c:max val="4.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r>
                  <a:rPr lang="en-US" sz="2000" dirty="0" smtClean="0"/>
                  <a:t>Mean</a:t>
                </a:r>
                <a:r>
                  <a:rPr lang="en-US" sz="2000" baseline="0" dirty="0" smtClean="0"/>
                  <a:t> Answer Choice</a:t>
                </a:r>
                <a:endParaRPr lang="en-US" sz="2000" dirty="0"/>
              </a:p>
            </c:rich>
          </c:tx>
          <c:layout>
            <c:manualLayout>
              <c:xMode val="edge"/>
              <c:yMode val="edge"/>
              <c:x val="0.0169981669003242"/>
              <c:y val="0.358332875205455"/>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2140344672"/>
        <c:crosses val="autoZero"/>
        <c:crossBetween val="between"/>
        <c:majorUnit val="1.0"/>
        <c:minorUnit val="1.0"/>
      </c:valAx>
      <c:spPr>
        <a:solidFill>
          <a:schemeClr val="bg1"/>
        </a:solidFill>
        <a:ln>
          <a:solidFill>
            <a:schemeClr val="tx1"/>
          </a:solidFill>
        </a:ln>
        <a:effectLst/>
      </c:spPr>
    </c:plotArea>
    <c:legend>
      <c:legendPos val="b"/>
      <c:layout>
        <c:manualLayout>
          <c:xMode val="edge"/>
          <c:yMode val="edge"/>
          <c:x val="0.0261256864207633"/>
          <c:y val="0.936428416909191"/>
          <c:w val="0.29942591435341"/>
          <c:h val="0.061247300378649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sz="2400" dirty="0" smtClean="0"/>
              <a:t>Question</a:t>
            </a:r>
            <a:r>
              <a:rPr lang="en-US" sz="2400" baseline="0" dirty="0" smtClean="0"/>
              <a:t> 3 Big Five Personality Traits  </a:t>
            </a:r>
            <a:endParaRPr lang="en-US" sz="2400" dirty="0"/>
          </a:p>
        </c:rich>
      </c:tx>
      <c:layout>
        <c:manualLayout>
          <c:xMode val="edge"/>
          <c:yMode val="edge"/>
          <c:x val="0.287555846410987"/>
          <c:y val="0.019526161725477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83574888204481"/>
          <c:y val="0.12633617511969"/>
          <c:w val="0.777123831221996"/>
          <c:h val="0.740016091606582"/>
        </c:manualLayout>
      </c:layout>
      <c:lineChart>
        <c:grouping val="standard"/>
        <c:varyColors val="0"/>
        <c:ser>
          <c:idx val="0"/>
          <c:order val="0"/>
          <c:tx>
            <c:strRef>
              <c:f>Sheet1!$B$1</c:f>
              <c:strCache>
                <c:ptCount val="1"/>
                <c:pt idx="0">
                  <c:v>Female Picture</c:v>
                </c:pt>
              </c:strCache>
            </c:strRef>
          </c:tx>
          <c:spPr>
            <a:ln w="31750" cap="rnd">
              <a:solidFill>
                <a:schemeClr val="accent1"/>
              </a:solidFill>
              <a:round/>
            </a:ln>
            <a:effectLst/>
          </c:spPr>
          <c:marker>
            <c:symbol val="circle"/>
            <c:size val="17"/>
            <c:spPr>
              <a:solidFill>
                <a:schemeClr val="accent1"/>
              </a:solidFill>
              <a:ln>
                <a:noFill/>
              </a:ln>
              <a:effectLst/>
            </c:spPr>
          </c:marker>
          <c:dLbls>
            <c:dLbl>
              <c:idx val="0"/>
              <c:layout>
                <c:manualLayout>
                  <c:x val="-0.0846545471759436"/>
                  <c:y val="-0.0533108298020633"/>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508924520309417"/>
                      <c:h val="0.0578252318161114"/>
                    </c:manualLayout>
                  </c15:layout>
                </c:ext>
              </c:extLst>
            </c:dLbl>
            <c:dLbl>
              <c:idx val="1"/>
              <c:layout>
                <c:manualLayout>
                  <c:x val="-0.0870872446645704"/>
                  <c:y val="-0.0534713217492918"/>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85114453905505"/>
                      <c:h val="0.0538867225364234"/>
                    </c:manualLayout>
                  </c15:layout>
                </c:ext>
              </c:extLst>
            </c:dLbl>
            <c:dLbl>
              <c:idx val="2"/>
              <c:layout>
                <c:manualLayout>
                  <c:x val="-0.0714570960580276"/>
                  <c:y val="-0.0718961159271739"/>
                </c:manualLayout>
              </c:layout>
              <c:spPr>
                <a:solidFill>
                  <a:schemeClr val="accent1"/>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47850095953276"/>
                      <c:h val="0.056016552975088"/>
                    </c:manualLayout>
                  </c15:layout>
                </c:ext>
              </c:extLst>
            </c:dLbl>
            <c:spPr>
              <a:solidFill>
                <a:schemeClr val="accent1"/>
              </a:solid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Sheet1!$B$2:$B$4</c:f>
              <c:numCache>
                <c:formatCode>General</c:formatCode>
                <c:ptCount val="3"/>
                <c:pt idx="0">
                  <c:v>1.16</c:v>
                </c:pt>
                <c:pt idx="1">
                  <c:v>2.01</c:v>
                </c:pt>
                <c:pt idx="2">
                  <c:v>2.17</c:v>
                </c:pt>
              </c:numCache>
            </c:numRef>
          </c:val>
          <c:smooth val="0"/>
        </c:ser>
        <c:ser>
          <c:idx val="1"/>
          <c:order val="1"/>
          <c:tx>
            <c:strRef>
              <c:f>Sheet1!$C$1</c:f>
              <c:strCache>
                <c:ptCount val="1"/>
                <c:pt idx="0">
                  <c:v>Male Picture</c:v>
                </c:pt>
              </c:strCache>
            </c:strRef>
          </c:tx>
          <c:spPr>
            <a:ln w="31750" cap="rnd">
              <a:solidFill>
                <a:schemeClr val="accent2"/>
              </a:solidFill>
              <a:round/>
            </a:ln>
            <a:effectLst/>
          </c:spPr>
          <c:marker>
            <c:symbol val="circle"/>
            <c:size val="17"/>
            <c:spPr>
              <a:solidFill>
                <a:schemeClr val="accent2"/>
              </a:solidFill>
              <a:ln>
                <a:noFill/>
              </a:ln>
              <a:effectLst/>
            </c:spPr>
          </c:marker>
          <c:dLbls>
            <c:dLbl>
              <c:idx val="0"/>
              <c:layout>
                <c:manualLayout>
                  <c:x val="-0.00268542311018416"/>
                  <c:y val="0.0489976213387041"/>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7503645011706"/>
                      <c:h val="0.0568585906626892"/>
                    </c:manualLayout>
                  </c15:layout>
                </c:ext>
              </c:extLst>
            </c:dLbl>
            <c:dLbl>
              <c:idx val="1"/>
              <c:layout>
                <c:manualLayout>
                  <c:x val="0.00404313086120234"/>
                  <c:y val="0.0546968438352913"/>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84425894640456"/>
                      <c:h val="0.0559095583436023"/>
                    </c:manualLayout>
                  </c15:layout>
                </c:ext>
              </c:extLst>
            </c:dLbl>
            <c:dLbl>
              <c:idx val="2"/>
              <c:layout>
                <c:manualLayout>
                  <c:x val="0.0136534260175833"/>
                  <c:y val="-0.000850758253176801"/>
                </c:manualLayout>
              </c:layout>
              <c:spPr>
                <a:solidFill>
                  <a:schemeClr val="accent2"/>
                </a:solid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0.0484770174272981"/>
                      <c:h val="0.0600620568862617"/>
                    </c:manualLayout>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15875">
                      <a:solidFill>
                        <a:schemeClr val="tx1"/>
                      </a:solidFill>
                    </a:ln>
                    <a:effectLst/>
                  </c:spPr>
                </c15:leaderLines>
              </c:ext>
            </c:extLst>
          </c:dLbls>
          <c:cat>
            <c:strRef>
              <c:f>Sheet1!$A$2:$A$4</c:f>
              <c:strCache>
                <c:ptCount val="3"/>
                <c:pt idx="0">
                  <c:v>ANGRY</c:v>
                </c:pt>
                <c:pt idx="1">
                  <c:v>HAPPY</c:v>
                </c:pt>
                <c:pt idx="2">
                  <c:v>SAD</c:v>
                </c:pt>
              </c:strCache>
            </c:strRef>
          </c:cat>
          <c:val>
            <c:numRef>
              <c:f>Sheet1!$C$2:$C$4</c:f>
              <c:numCache>
                <c:formatCode>General</c:formatCode>
                <c:ptCount val="3"/>
                <c:pt idx="0">
                  <c:v>1.08</c:v>
                </c:pt>
                <c:pt idx="1">
                  <c:v>2.04</c:v>
                </c:pt>
                <c:pt idx="2">
                  <c:v>2.18</c:v>
                </c:pt>
              </c:numCache>
            </c:numRef>
          </c:val>
          <c:smooth val="0"/>
        </c:ser>
        <c:dLbls>
          <c:dLblPos val="ctr"/>
          <c:showLegendKey val="0"/>
          <c:showVal val="1"/>
          <c:showCatName val="0"/>
          <c:showSerName val="0"/>
          <c:showPercent val="0"/>
          <c:showBubbleSize val="0"/>
        </c:dLbls>
        <c:marker val="1"/>
        <c:smooth val="0"/>
        <c:axId val="2121789328"/>
        <c:axId val="2121797376"/>
      </c:lineChart>
      <c:catAx>
        <c:axId val="2121789328"/>
        <c:scaling>
          <c:orientation val="minMax"/>
        </c:scaling>
        <c:delete val="0"/>
        <c:axPos val="b"/>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2000" dirty="0" smtClean="0"/>
                  <a:t>Facial</a:t>
                </a:r>
                <a:r>
                  <a:rPr lang="en-US" sz="2000" baseline="0" dirty="0" smtClean="0"/>
                  <a:t> Expression</a:t>
                </a:r>
                <a:endParaRPr lang="en-US" sz="2000" dirty="0"/>
              </a:p>
            </c:rich>
          </c:tx>
          <c:layout>
            <c:manualLayout>
              <c:xMode val="edge"/>
              <c:yMode val="edge"/>
              <c:x val="0.445966827679339"/>
              <c:y val="0.925217293015699"/>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2121797376"/>
        <c:crosses val="autoZero"/>
        <c:auto val="1"/>
        <c:lblAlgn val="ctr"/>
        <c:lblOffset val="100"/>
        <c:noMultiLvlLbl val="0"/>
      </c:catAx>
      <c:valAx>
        <c:axId val="2121797376"/>
        <c:scaling>
          <c:orientation val="minMax"/>
          <c:max val="4.0"/>
          <c:min val="0.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sz="2000" dirty="0" smtClean="0"/>
                  <a:t>Mean</a:t>
                </a:r>
                <a:r>
                  <a:rPr lang="en-US" sz="2000" baseline="0" dirty="0" smtClean="0"/>
                  <a:t> Answer Choices</a:t>
                </a:r>
                <a:endParaRPr lang="en-US" sz="2000" dirty="0"/>
              </a:p>
            </c:rich>
          </c:tx>
          <c:layout>
            <c:manualLayout>
              <c:xMode val="edge"/>
              <c:yMode val="edge"/>
              <c:x val="0.0087874442000472"/>
              <c:y val="0.339333138350431"/>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2121789328"/>
        <c:crosses val="autoZero"/>
        <c:crossBetween val="between"/>
        <c:majorUnit val="1.0"/>
        <c:minorUnit val="1.0"/>
      </c:valAx>
      <c:spPr>
        <a:solidFill>
          <a:schemeClr val="bg1"/>
        </a:solidFill>
        <a:ln>
          <a:solidFill>
            <a:schemeClr val="tx1"/>
          </a:solidFill>
        </a:ln>
        <a:effectLst/>
      </c:spPr>
    </c:plotArea>
    <c:legend>
      <c:legendPos val="b"/>
      <c:layout>
        <c:manualLayout>
          <c:xMode val="edge"/>
          <c:yMode val="edge"/>
          <c:x val="0.0267934645945075"/>
          <c:y val="0.94364770525025"/>
          <c:w val="0.284148260502705"/>
          <c:h val="0.056352294749749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tx1"/>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styleClr val="auto"/>
    </cs:fillRef>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0.05298</cdr:x>
      <cdr:y>0.11665</cdr:y>
    </cdr:from>
    <cdr:to>
      <cdr:x>0.17999</cdr:x>
      <cdr:y>0.20855</cdr:y>
    </cdr:to>
    <cdr:sp macro="" textlink="">
      <cdr:nvSpPr>
        <cdr:cNvPr id="2" name="TextBox 1"/>
        <cdr:cNvSpPr txBox="1"/>
      </cdr:nvSpPr>
      <cdr:spPr>
        <a:xfrm xmlns:a="http://schemas.openxmlformats.org/drawingml/2006/main">
          <a:off x="532885" y="687021"/>
          <a:ext cx="1277517" cy="5412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Surprised</a:t>
          </a:r>
          <a:endParaRPr lang="en-US" sz="1600" dirty="0"/>
        </a:p>
      </cdr:txBody>
    </cdr:sp>
  </cdr:relSizeAnchor>
  <cdr:relSizeAnchor xmlns:cdr="http://schemas.openxmlformats.org/drawingml/2006/chartDrawing">
    <cdr:from>
      <cdr:x>0</cdr:x>
      <cdr:y>0.26258</cdr:y>
    </cdr:from>
    <cdr:to>
      <cdr:x>0.04478</cdr:x>
      <cdr:y>0.30092</cdr:y>
    </cdr:to>
    <cdr:sp macro="" textlink="">
      <cdr:nvSpPr>
        <cdr:cNvPr id="3" name="TextBox 2"/>
        <cdr:cNvSpPr txBox="1"/>
      </cdr:nvSpPr>
      <cdr:spPr>
        <a:xfrm xmlns:a="http://schemas.openxmlformats.org/drawingml/2006/main">
          <a:off x="0" y="1402005"/>
          <a:ext cx="436727" cy="2047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0.10325</cdr:x>
      <cdr:y>0.23407</cdr:y>
    </cdr:from>
    <cdr:to>
      <cdr:x>0.17192</cdr:x>
      <cdr:y>0.28775</cdr:y>
    </cdr:to>
    <cdr:sp macro="" textlink="">
      <cdr:nvSpPr>
        <cdr:cNvPr id="4" name="TextBox 3"/>
        <cdr:cNvSpPr txBox="1"/>
      </cdr:nvSpPr>
      <cdr:spPr>
        <a:xfrm xmlns:a="http://schemas.openxmlformats.org/drawingml/2006/main">
          <a:off x="1038544" y="1378613"/>
          <a:ext cx="690710" cy="3161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Sad</a:t>
          </a:r>
          <a:endParaRPr lang="en-US" sz="1600" dirty="0"/>
        </a:p>
      </cdr:txBody>
    </cdr:sp>
  </cdr:relSizeAnchor>
  <cdr:relSizeAnchor xmlns:cdr="http://schemas.openxmlformats.org/drawingml/2006/chartDrawing">
    <cdr:from>
      <cdr:x>0.08025</cdr:x>
      <cdr:y>0.34596</cdr:y>
    </cdr:from>
    <cdr:to>
      <cdr:x>0.15215</cdr:x>
      <cdr:y>0.42584</cdr:y>
    </cdr:to>
    <cdr:sp macro="" textlink="">
      <cdr:nvSpPr>
        <cdr:cNvPr id="5" name="TextBox 4"/>
        <cdr:cNvSpPr txBox="1"/>
      </cdr:nvSpPr>
      <cdr:spPr>
        <a:xfrm xmlns:a="http://schemas.openxmlformats.org/drawingml/2006/main">
          <a:off x="807196" y="2037615"/>
          <a:ext cx="723199" cy="470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dirty="0" smtClean="0"/>
            <a:t>Happy</a:t>
          </a:r>
          <a:endParaRPr lang="en-US" sz="1600" dirty="0"/>
        </a:p>
      </cdr:txBody>
    </cdr:sp>
  </cdr:relSizeAnchor>
  <cdr:relSizeAnchor xmlns:cdr="http://schemas.openxmlformats.org/drawingml/2006/chartDrawing">
    <cdr:from>
      <cdr:x>0.07383</cdr:x>
      <cdr:y>0.46294</cdr:y>
    </cdr:from>
    <cdr:to>
      <cdr:x>0.15819</cdr:x>
      <cdr:y>0.53706</cdr:y>
    </cdr:to>
    <cdr:sp macro="" textlink="">
      <cdr:nvSpPr>
        <cdr:cNvPr id="6" name="TextBox 5"/>
        <cdr:cNvSpPr txBox="1"/>
      </cdr:nvSpPr>
      <cdr:spPr>
        <a:xfrm xmlns:a="http://schemas.openxmlformats.org/drawingml/2006/main">
          <a:off x="742649" y="2726630"/>
          <a:ext cx="848527" cy="4365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Fearful  </a:t>
          </a:r>
          <a:endParaRPr lang="en-US" sz="1600" dirty="0"/>
        </a:p>
      </cdr:txBody>
    </cdr:sp>
  </cdr:relSizeAnchor>
  <cdr:relSizeAnchor xmlns:cdr="http://schemas.openxmlformats.org/drawingml/2006/chartDrawing">
    <cdr:from>
      <cdr:x>0.0515</cdr:x>
      <cdr:y>0.57953</cdr:y>
    </cdr:from>
    <cdr:to>
      <cdr:x>0.15196</cdr:x>
      <cdr:y>0.62587</cdr:y>
    </cdr:to>
    <cdr:sp macro="" textlink="">
      <cdr:nvSpPr>
        <cdr:cNvPr id="7" name="TextBox 6"/>
        <cdr:cNvSpPr txBox="1"/>
      </cdr:nvSpPr>
      <cdr:spPr>
        <a:xfrm xmlns:a="http://schemas.openxmlformats.org/drawingml/2006/main">
          <a:off x="518008" y="3413323"/>
          <a:ext cx="1010476" cy="2729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Disgusted</a:t>
          </a:r>
          <a:endParaRPr lang="en-US" sz="1600" dirty="0"/>
        </a:p>
      </cdr:txBody>
    </cdr:sp>
  </cdr:relSizeAnchor>
  <cdr:relSizeAnchor xmlns:cdr="http://schemas.openxmlformats.org/drawingml/2006/chartDrawing">
    <cdr:from>
      <cdr:x>0.09925</cdr:x>
      <cdr:y>0.82235</cdr:y>
    </cdr:from>
    <cdr:to>
      <cdr:x>0.19583</cdr:x>
      <cdr:y>0.8837</cdr:y>
    </cdr:to>
    <cdr:sp macro="" textlink="">
      <cdr:nvSpPr>
        <cdr:cNvPr id="8" name="TextBox 7"/>
        <cdr:cNvSpPr txBox="1"/>
      </cdr:nvSpPr>
      <cdr:spPr>
        <a:xfrm xmlns:a="http://schemas.openxmlformats.org/drawingml/2006/main">
          <a:off x="1009933" y="4390865"/>
          <a:ext cx="982639" cy="3275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0.08455</cdr:x>
      <cdr:y>0.69443</cdr:y>
    </cdr:from>
    <cdr:to>
      <cdr:x>0.16022</cdr:x>
      <cdr:y>0.75833</cdr:y>
    </cdr:to>
    <cdr:sp macro="" textlink="">
      <cdr:nvSpPr>
        <cdr:cNvPr id="9" name="TextBox 8"/>
        <cdr:cNvSpPr txBox="1"/>
      </cdr:nvSpPr>
      <cdr:spPr>
        <a:xfrm xmlns:a="http://schemas.openxmlformats.org/drawingml/2006/main">
          <a:off x="850451" y="4090037"/>
          <a:ext cx="761119" cy="3763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Angry</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0.04373</cdr:x>
      <cdr:y>0.30245</cdr:y>
    </cdr:from>
    <cdr:to>
      <cdr:x>0.18252</cdr:x>
      <cdr:y>0.48885</cdr:y>
    </cdr:to>
    <cdr:sp macro="" textlink="">
      <cdr:nvSpPr>
        <cdr:cNvPr id="2" name="TextBox 1"/>
        <cdr:cNvSpPr txBox="1"/>
      </cdr:nvSpPr>
      <cdr:spPr>
        <a:xfrm xmlns:a="http://schemas.openxmlformats.org/drawingml/2006/main">
          <a:off x="433242" y="1797399"/>
          <a:ext cx="1375021" cy="11077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Positive, Neither  </a:t>
          </a:r>
          <a:r>
            <a:rPr lang="en-US" sz="1200" b="1" dirty="0" smtClean="0"/>
            <a:t>=</a:t>
          </a:r>
          <a:r>
            <a:rPr lang="en-US" sz="1200" dirty="0" smtClean="0"/>
            <a:t> Dominant Nor Submissive, Neither Calm Nor Excitable </a:t>
          </a:r>
          <a:endParaRPr lang="en-US" sz="1200" dirty="0"/>
        </a:p>
      </cdr:txBody>
    </cdr:sp>
  </cdr:relSizeAnchor>
  <cdr:relSizeAnchor xmlns:cdr="http://schemas.openxmlformats.org/drawingml/2006/chartDrawing">
    <cdr:from>
      <cdr:x>0.08566</cdr:x>
      <cdr:y>0.4784</cdr:y>
    </cdr:from>
    <cdr:to>
      <cdr:x>0.19945</cdr:x>
      <cdr:y>0.63793</cdr:y>
    </cdr:to>
    <cdr:sp macro="" textlink="">
      <cdr:nvSpPr>
        <cdr:cNvPr id="3" name="TextBox 2"/>
        <cdr:cNvSpPr txBox="1"/>
      </cdr:nvSpPr>
      <cdr:spPr>
        <a:xfrm xmlns:a="http://schemas.openxmlformats.org/drawingml/2006/main">
          <a:off x="848615" y="2843024"/>
          <a:ext cx="1127341" cy="94805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200" dirty="0" smtClean="0"/>
            <a:t>Negative,  </a:t>
          </a:r>
          <a:r>
            <a:rPr lang="en-US" sz="1200" b="1" dirty="0" smtClean="0"/>
            <a:t>=</a:t>
          </a:r>
          <a:endParaRPr lang="en-US" sz="1200" dirty="0" smtClean="0"/>
        </a:p>
        <a:p xmlns:a="http://schemas.openxmlformats.org/drawingml/2006/main">
          <a:r>
            <a:rPr lang="en-US" sz="1200" dirty="0" smtClean="0"/>
            <a:t>Submissive, </a:t>
          </a:r>
        </a:p>
        <a:p xmlns:a="http://schemas.openxmlformats.org/drawingml/2006/main">
          <a:r>
            <a:rPr lang="en-US" sz="1200" dirty="0" smtClean="0"/>
            <a:t>Calm</a:t>
          </a:r>
          <a:endParaRPr lang="en-US" sz="1200" dirty="0"/>
        </a:p>
      </cdr:txBody>
    </cdr:sp>
  </cdr:relSizeAnchor>
  <cdr:relSizeAnchor xmlns:cdr="http://schemas.openxmlformats.org/drawingml/2006/chartDrawing">
    <cdr:from>
      <cdr:x>0.08872</cdr:x>
      <cdr:y>0.65314</cdr:y>
    </cdr:from>
    <cdr:to>
      <cdr:x>0.18569</cdr:x>
      <cdr:y>0.8341</cdr:y>
    </cdr:to>
    <cdr:sp macro="" textlink="">
      <cdr:nvSpPr>
        <cdr:cNvPr id="4" name="TextBox 3"/>
        <cdr:cNvSpPr txBox="1"/>
      </cdr:nvSpPr>
      <cdr:spPr>
        <a:xfrm xmlns:a="http://schemas.openxmlformats.org/drawingml/2006/main">
          <a:off x="878967" y="3881478"/>
          <a:ext cx="960702" cy="10754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Negative,  </a:t>
          </a:r>
          <a:r>
            <a:rPr lang="en-US" sz="1200" b="1" dirty="0" smtClean="0"/>
            <a:t>=</a:t>
          </a:r>
          <a:r>
            <a:rPr lang="en-US" sz="1200" dirty="0" smtClean="0"/>
            <a:t> Dominant, Excitable</a:t>
          </a:r>
          <a:endParaRPr lang="en-US" sz="1200" dirty="0"/>
        </a:p>
      </cdr:txBody>
    </cdr:sp>
  </cdr:relSizeAnchor>
</c:userShapes>
</file>

<file path=ppt/drawings/drawing3.xml><?xml version="1.0" encoding="utf-8"?>
<c:userShapes xmlns:c="http://schemas.openxmlformats.org/drawingml/2006/chart">
  <cdr:relSizeAnchor xmlns:cdr="http://schemas.openxmlformats.org/drawingml/2006/chartDrawing">
    <cdr:from>
      <cdr:x>0.07631</cdr:x>
      <cdr:y>0.11094</cdr:y>
    </cdr:from>
    <cdr:to>
      <cdr:x>0.20216</cdr:x>
      <cdr:y>0.19163</cdr:y>
    </cdr:to>
    <cdr:sp macro="" textlink="">
      <cdr:nvSpPr>
        <cdr:cNvPr id="2" name="TextBox 1"/>
        <cdr:cNvSpPr txBox="1"/>
      </cdr:nvSpPr>
      <cdr:spPr>
        <a:xfrm xmlns:a="http://schemas.openxmlformats.org/drawingml/2006/main">
          <a:off x="777922" y="600501"/>
          <a:ext cx="1282890" cy="4367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0.05236</cdr:x>
      <cdr:y>0.10471</cdr:y>
    </cdr:from>
    <cdr:to>
      <cdr:x>0.17541</cdr:x>
      <cdr:y>0.16906</cdr:y>
    </cdr:to>
    <cdr:sp macro="" textlink="">
      <cdr:nvSpPr>
        <cdr:cNvPr id="3" name="TextBox 2"/>
        <cdr:cNvSpPr txBox="1"/>
      </cdr:nvSpPr>
      <cdr:spPr>
        <a:xfrm xmlns:a="http://schemas.openxmlformats.org/drawingml/2006/main">
          <a:off x="545910" y="599658"/>
          <a:ext cx="1282890" cy="3684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0.06112</cdr:x>
      <cdr:y>0.30155</cdr:y>
    </cdr:from>
    <cdr:to>
      <cdr:x>0.19732</cdr:x>
      <cdr:y>0.44454</cdr:y>
    </cdr:to>
    <cdr:sp macro="" textlink="">
      <cdr:nvSpPr>
        <cdr:cNvPr id="4" name="TextBox 3"/>
        <cdr:cNvSpPr txBox="1"/>
      </cdr:nvSpPr>
      <cdr:spPr>
        <a:xfrm xmlns:a="http://schemas.openxmlformats.org/drawingml/2006/main">
          <a:off x="616368" y="1771724"/>
          <a:ext cx="1373517" cy="8401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Not Pleasing To  </a:t>
          </a:r>
          <a:r>
            <a:rPr lang="en-US" sz="1200" b="1" dirty="0" smtClean="0"/>
            <a:t>= </a:t>
          </a:r>
        </a:p>
        <a:p xmlns:a="http://schemas.openxmlformats.org/drawingml/2006/main">
          <a:r>
            <a:rPr lang="en-US" sz="1200" dirty="0" smtClean="0"/>
            <a:t>Look At, Unattractive, Not Threatening, Bad</a:t>
          </a:r>
          <a:endParaRPr lang="en-US" sz="1200" dirty="0"/>
        </a:p>
      </cdr:txBody>
    </cdr:sp>
  </cdr:relSizeAnchor>
  <cdr:relSizeAnchor xmlns:cdr="http://schemas.openxmlformats.org/drawingml/2006/chartDrawing">
    <cdr:from>
      <cdr:x>0.05583</cdr:x>
      <cdr:y>0.48176</cdr:y>
    </cdr:from>
    <cdr:to>
      <cdr:x>0.19408</cdr:x>
      <cdr:y>0.61058</cdr:y>
    </cdr:to>
    <cdr:sp macro="" textlink="">
      <cdr:nvSpPr>
        <cdr:cNvPr id="5" name="TextBox 4"/>
        <cdr:cNvSpPr txBox="1"/>
      </cdr:nvSpPr>
      <cdr:spPr>
        <a:xfrm xmlns:a="http://schemas.openxmlformats.org/drawingml/2006/main">
          <a:off x="563021" y="2830532"/>
          <a:ext cx="1394190" cy="7568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Pleasing To Look  </a:t>
          </a:r>
          <a:r>
            <a:rPr lang="en-US" sz="1200" b="1" dirty="0" smtClean="0"/>
            <a:t>=</a:t>
          </a:r>
          <a:r>
            <a:rPr lang="en-US" sz="1200" dirty="0" smtClean="0"/>
            <a:t> At, Attractive, Not Threatening, Good</a:t>
          </a:r>
          <a:endParaRPr lang="en-US" sz="1200" dirty="0"/>
        </a:p>
      </cdr:txBody>
    </cdr:sp>
  </cdr:relSizeAnchor>
  <cdr:relSizeAnchor xmlns:cdr="http://schemas.openxmlformats.org/drawingml/2006/chartDrawing">
    <cdr:from>
      <cdr:x>0.06309</cdr:x>
      <cdr:y>0.65816</cdr:y>
    </cdr:from>
    <cdr:to>
      <cdr:x>0.19684</cdr:x>
      <cdr:y>0.82737</cdr:y>
    </cdr:to>
    <cdr:sp macro="" textlink="">
      <cdr:nvSpPr>
        <cdr:cNvPr id="6" name="TextBox 5"/>
        <cdr:cNvSpPr txBox="1"/>
      </cdr:nvSpPr>
      <cdr:spPr>
        <a:xfrm xmlns:a="http://schemas.openxmlformats.org/drawingml/2006/main">
          <a:off x="636254" y="3866935"/>
          <a:ext cx="1348772" cy="99417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Not Pleasing To</a:t>
          </a:r>
          <a:r>
            <a:rPr lang="en-US" sz="1200" b="1" dirty="0" smtClean="0"/>
            <a:t>  = </a:t>
          </a:r>
          <a:r>
            <a:rPr lang="en-US" sz="1200" dirty="0" smtClean="0"/>
            <a:t>Look At, Not Attractive, Threatening, Bad</a:t>
          </a:r>
          <a:endParaRPr lang="en-US" sz="1200" dirty="0"/>
        </a:p>
      </cdr:txBody>
    </cdr:sp>
  </cdr:relSizeAnchor>
</c:userShapes>
</file>

<file path=ppt/drawings/drawing4.xml><?xml version="1.0" encoding="utf-8"?>
<c:userShapes xmlns:c="http://schemas.openxmlformats.org/drawingml/2006/chart">
  <cdr:relSizeAnchor xmlns:cdr="http://schemas.openxmlformats.org/drawingml/2006/chartDrawing">
    <cdr:from>
      <cdr:x>0.03191</cdr:x>
      <cdr:y>0.11058</cdr:y>
    </cdr:from>
    <cdr:to>
      <cdr:x>0.10459</cdr:x>
      <cdr:y>0.1803</cdr:y>
    </cdr:to>
    <cdr:sp macro="" textlink="">
      <cdr:nvSpPr>
        <cdr:cNvPr id="2" name="TextBox 1"/>
        <cdr:cNvSpPr txBox="1"/>
      </cdr:nvSpPr>
      <cdr:spPr>
        <a:xfrm xmlns:a="http://schemas.openxmlformats.org/drawingml/2006/main">
          <a:off x="335508" y="627844"/>
          <a:ext cx="764275" cy="3957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0.04099</cdr:x>
      <cdr:y>0.29978</cdr:y>
    </cdr:from>
    <cdr:to>
      <cdr:x>0.12276</cdr:x>
      <cdr:y>0.36843</cdr:y>
    </cdr:to>
    <cdr:sp macro="" textlink="">
      <cdr:nvSpPr>
        <cdr:cNvPr id="3" name="TextBox 2"/>
        <cdr:cNvSpPr txBox="1"/>
      </cdr:nvSpPr>
      <cdr:spPr>
        <a:xfrm xmlns:a="http://schemas.openxmlformats.org/drawingml/2006/main">
          <a:off x="431042" y="1787905"/>
          <a:ext cx="859809" cy="4094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0.05051</cdr:x>
      <cdr:y>0.28985</cdr:y>
    </cdr:from>
    <cdr:to>
      <cdr:x>0.15779</cdr:x>
      <cdr:y>0.46834</cdr:y>
    </cdr:to>
    <cdr:sp macro="" textlink="">
      <cdr:nvSpPr>
        <cdr:cNvPr id="4" name="TextBox 3"/>
        <cdr:cNvSpPr txBox="1"/>
      </cdr:nvSpPr>
      <cdr:spPr>
        <a:xfrm xmlns:a="http://schemas.openxmlformats.org/drawingml/2006/main">
          <a:off x="516405" y="1728352"/>
          <a:ext cx="1096857" cy="10643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Introverted,  </a:t>
          </a:r>
          <a:r>
            <a:rPr lang="en-US" sz="1200" b="1" dirty="0" smtClean="0"/>
            <a:t>=</a:t>
          </a:r>
          <a:r>
            <a:rPr lang="en-US" sz="1200" dirty="0" smtClean="0"/>
            <a:t> Conscientious, Emotionally Stable</a:t>
          </a:r>
          <a:endParaRPr lang="en-US" sz="1200" dirty="0"/>
        </a:p>
      </cdr:txBody>
    </cdr:sp>
  </cdr:relSizeAnchor>
  <cdr:relSizeAnchor xmlns:cdr="http://schemas.openxmlformats.org/drawingml/2006/chartDrawing">
    <cdr:from>
      <cdr:x>0.04792</cdr:x>
      <cdr:y>0.47519</cdr:y>
    </cdr:from>
    <cdr:to>
      <cdr:x>0.15909</cdr:x>
      <cdr:y>0.65138</cdr:y>
    </cdr:to>
    <cdr:sp macro="" textlink="">
      <cdr:nvSpPr>
        <cdr:cNvPr id="5" name="TextBox 4"/>
        <cdr:cNvSpPr txBox="1"/>
      </cdr:nvSpPr>
      <cdr:spPr>
        <a:xfrm xmlns:a="http://schemas.openxmlformats.org/drawingml/2006/main">
          <a:off x="489946" y="2833518"/>
          <a:ext cx="1136629" cy="10506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Extroverted,  </a:t>
          </a:r>
          <a:r>
            <a:rPr lang="en-US" sz="1200" b="1" dirty="0" smtClean="0"/>
            <a:t>=</a:t>
          </a:r>
          <a:r>
            <a:rPr lang="en-US" sz="1200" dirty="0" smtClean="0"/>
            <a:t> Conscientious,</a:t>
          </a:r>
        </a:p>
        <a:p xmlns:a="http://schemas.openxmlformats.org/drawingml/2006/main">
          <a:r>
            <a:rPr lang="en-US" sz="1200" dirty="0" smtClean="0"/>
            <a:t>Emotionally Stable, Open-Minded</a:t>
          </a:r>
          <a:endParaRPr lang="en-US" sz="1200" dirty="0"/>
        </a:p>
      </cdr:txBody>
    </cdr:sp>
  </cdr:relSizeAnchor>
  <cdr:relSizeAnchor xmlns:cdr="http://schemas.openxmlformats.org/drawingml/2006/chartDrawing">
    <cdr:from>
      <cdr:x>0.04144</cdr:x>
      <cdr:y>0.66253</cdr:y>
    </cdr:from>
    <cdr:to>
      <cdr:x>0.1565</cdr:x>
      <cdr:y>0.91854</cdr:y>
    </cdr:to>
    <cdr:sp macro="" textlink="">
      <cdr:nvSpPr>
        <cdr:cNvPr id="6" name="TextBox 5"/>
        <cdr:cNvSpPr txBox="1"/>
      </cdr:nvSpPr>
      <cdr:spPr>
        <a:xfrm xmlns:a="http://schemas.openxmlformats.org/drawingml/2006/main">
          <a:off x="420597" y="3858055"/>
          <a:ext cx="1167806" cy="14907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Disagreeable</a:t>
          </a:r>
          <a:r>
            <a:rPr lang="en-US" sz="1200" smtClean="0"/>
            <a:t>, </a:t>
          </a:r>
          <a:r>
            <a:rPr lang="en-US" sz="1200" b="1" smtClean="0"/>
            <a:t>=</a:t>
          </a:r>
          <a:r>
            <a:rPr lang="en-US" sz="1200" smtClean="0"/>
            <a:t> </a:t>
          </a:r>
          <a:r>
            <a:rPr lang="en-US" sz="1200" dirty="0" smtClean="0"/>
            <a:t>Unconscientious, Not Emotionally Stable, Close-Minded</a:t>
          </a:r>
          <a:endParaRPr lang="en-US" sz="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79137027-E15C-9148-9DC8-65438806D5BE}" type="datetimeFigureOut">
              <a:rPr lang="en-US" smtClean="0"/>
              <a:t>10/2/16</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0D276544-6A49-A643-9103-87F4CF184332}" type="slidenum">
              <a:rPr lang="en-US" smtClean="0"/>
              <a:t>‹#›</a:t>
            </a:fld>
            <a:endParaRPr lang="en-US"/>
          </a:p>
        </p:txBody>
      </p:sp>
    </p:spTree>
    <p:extLst>
      <p:ext uri="{BB962C8B-B14F-4D97-AF65-F5344CB8AC3E}">
        <p14:creationId xmlns:p14="http://schemas.microsoft.com/office/powerpoint/2010/main" val="1715748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FA6669BA-A92A-5643-BAB1-AC459F6D1047}" type="datetimeFigureOut">
              <a:rPr lang="en-US" smtClean="0"/>
              <a:t>10/2/16</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1A0C37B5-3F66-074D-8305-FE7433D780F6}" type="slidenum">
              <a:rPr lang="en-US" smtClean="0"/>
              <a:t>‹#›</a:t>
            </a:fld>
            <a:endParaRPr lang="en-US"/>
          </a:p>
        </p:txBody>
      </p:sp>
    </p:spTree>
    <p:extLst>
      <p:ext uri="{BB962C8B-B14F-4D97-AF65-F5344CB8AC3E}">
        <p14:creationId xmlns:p14="http://schemas.microsoft.com/office/powerpoint/2010/main" val="17398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0C37B5-3F66-074D-8305-FE7433D780F6}" type="slidenum">
              <a:rPr lang="en-US" smtClean="0"/>
              <a:t>10</a:t>
            </a:fld>
            <a:endParaRPr lang="en-US"/>
          </a:p>
        </p:txBody>
      </p:sp>
    </p:spTree>
    <p:extLst>
      <p:ext uri="{BB962C8B-B14F-4D97-AF65-F5344CB8AC3E}">
        <p14:creationId xmlns:p14="http://schemas.microsoft.com/office/powerpoint/2010/main" val="393261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A0C37B5-3F66-074D-8305-FE7433D780F6}" type="slidenum">
              <a:rPr lang="en-US" smtClean="0"/>
              <a:t>12</a:t>
            </a:fld>
            <a:endParaRPr lang="en-US"/>
          </a:p>
        </p:txBody>
      </p:sp>
    </p:spTree>
    <p:extLst>
      <p:ext uri="{BB962C8B-B14F-4D97-AF65-F5344CB8AC3E}">
        <p14:creationId xmlns:p14="http://schemas.microsoft.com/office/powerpoint/2010/main" val="1490450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F42B4D-4534-7840-BC1A-7BB3887FD096}" type="datetimeFigureOut">
              <a:rPr lang="en-US" smtClean="0"/>
              <a:t>10/2/16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977597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42B4D-4534-7840-BC1A-7BB3887FD096}" type="datetimeFigureOut">
              <a:rPr lang="en-US" smtClean="0"/>
              <a:t>10/2/16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405110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42B4D-4534-7840-BC1A-7BB3887FD096}" type="datetimeFigureOut">
              <a:rPr lang="en-US" smtClean="0"/>
              <a:t>10/2/16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969907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42B4D-4534-7840-BC1A-7BB3887FD096}" type="datetimeFigureOut">
              <a:rPr lang="en-US" smtClean="0"/>
              <a:t>10/2/16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886944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F42B4D-4534-7840-BC1A-7BB3887FD096}" type="datetimeFigureOut">
              <a:rPr lang="en-US" smtClean="0"/>
              <a:t>10/2/16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990591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F42B4D-4534-7840-BC1A-7BB3887FD096}" type="datetimeFigureOut">
              <a:rPr lang="en-US" smtClean="0"/>
              <a:t>10/2/16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22020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F42B4D-4534-7840-BC1A-7BB3887FD096}" type="datetimeFigureOut">
              <a:rPr lang="en-US" smtClean="0"/>
              <a:t>10/2/16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936204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F42B4D-4534-7840-BC1A-7BB3887FD096}" type="datetimeFigureOut">
              <a:rPr lang="en-US" smtClean="0"/>
              <a:t>10/2/16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80215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F42B4D-4534-7840-BC1A-7BB3887FD096}" type="datetimeFigureOut">
              <a:rPr lang="en-US" smtClean="0"/>
              <a:t>10/2/16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930655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42B4D-4534-7840-BC1A-7BB3887FD096}" type="datetimeFigureOut">
              <a:rPr lang="en-US" smtClean="0"/>
              <a:t>10/2/16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400511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F42B4D-4534-7840-BC1A-7BB3887FD096}" type="datetimeFigureOut">
              <a:rPr lang="en-US" smtClean="0"/>
              <a:t>10/2/16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BBDB-0F25-C748-AE0E-3D3549E259B5}" type="slidenum">
              <a:rPr lang="en-US" smtClean="0"/>
              <a:t>‹#›</a:t>
            </a:fld>
            <a:endParaRPr lang="en-US"/>
          </a:p>
        </p:txBody>
      </p:sp>
    </p:spTree>
    <p:extLst>
      <p:ext uri="{BB962C8B-B14F-4D97-AF65-F5344CB8AC3E}">
        <p14:creationId xmlns:p14="http://schemas.microsoft.com/office/powerpoint/2010/main" val="197967330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42B4D-4534-7840-BC1A-7BB3887FD096}" type="datetimeFigureOut">
              <a:rPr lang="en-US" smtClean="0"/>
              <a:t>10/2/16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0BBDB-0F25-C748-AE0E-3D3549E259B5}" type="slidenum">
              <a:rPr lang="en-US" smtClean="0"/>
              <a:t>‹#›</a:t>
            </a:fld>
            <a:endParaRPr lang="en-US"/>
          </a:p>
        </p:txBody>
      </p:sp>
    </p:spTree>
    <p:extLst>
      <p:ext uri="{BB962C8B-B14F-4D97-AF65-F5344CB8AC3E}">
        <p14:creationId xmlns:p14="http://schemas.microsoft.com/office/powerpoint/2010/main" val="804194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985" y="390524"/>
            <a:ext cx="11577515" cy="5277687"/>
          </a:xfrm>
        </p:spPr>
        <p:txBody>
          <a:bodyPr>
            <a:normAutofit/>
          </a:bodyPr>
          <a:lstStyle/>
          <a:p>
            <a:pPr algn="ctr"/>
            <a:r>
              <a:rPr lang="en-US" sz="4800" dirty="0" smtClean="0">
                <a:latin typeface="Helvetica Neue" charset="0"/>
                <a:ea typeface="Helvetica Neue" charset="0"/>
                <a:cs typeface="Helvetica Neue" charset="0"/>
              </a:rPr>
              <a:t>A </a:t>
            </a:r>
            <a:r>
              <a:rPr lang="en-US" sz="4800" dirty="0" err="1" smtClean="0">
                <a:latin typeface="Helvetica Neue" charset="0"/>
                <a:ea typeface="Helvetica Neue" charset="0"/>
                <a:cs typeface="Helvetica Neue" charset="0"/>
              </a:rPr>
              <a:t>MTurk</a:t>
            </a:r>
            <a:r>
              <a:rPr lang="en-US" sz="4800" dirty="0" smtClean="0">
                <a:latin typeface="Helvetica Neue" charset="0"/>
                <a:ea typeface="Helvetica Neue" charset="0"/>
                <a:cs typeface="Helvetica Neue" charset="0"/>
              </a:rPr>
              <a:t> Facial Inference Study</a:t>
            </a:r>
            <a:r>
              <a:rPr lang="en-US" sz="5400" dirty="0" smtClean="0">
                <a:latin typeface="Helvetica Neue" charset="0"/>
                <a:ea typeface="Helvetica Neue" charset="0"/>
                <a:cs typeface="Helvetica Neue" charset="0"/>
              </a:rPr>
              <a:t/>
            </a:r>
            <a:br>
              <a:rPr lang="en-US" sz="5400" dirty="0" smtClean="0">
                <a:latin typeface="Helvetica Neue" charset="0"/>
                <a:ea typeface="Helvetica Neue" charset="0"/>
                <a:cs typeface="Helvetica Neue" charset="0"/>
              </a:rPr>
            </a:br>
            <a:r>
              <a:rPr lang="en-US" sz="4000" dirty="0" smtClean="0">
                <a:latin typeface="Helvetica Neue" charset="0"/>
                <a:ea typeface="Helvetica Neue" charset="0"/>
                <a:cs typeface="Helvetica Neue" charset="0"/>
              </a:rPr>
              <a:t/>
            </a:r>
            <a:br>
              <a:rPr lang="en-US" sz="4000" dirty="0" smtClean="0">
                <a:latin typeface="Helvetica Neue" charset="0"/>
                <a:ea typeface="Helvetica Neue" charset="0"/>
                <a:cs typeface="Helvetica Neue" charset="0"/>
              </a:rPr>
            </a:br>
            <a:r>
              <a:rPr lang="en-US" sz="4000" dirty="0" smtClean="0">
                <a:latin typeface="Helvetica Neue" charset="0"/>
                <a:ea typeface="Helvetica Neue" charset="0"/>
                <a:cs typeface="Helvetica Neue" charset="0"/>
              </a:rPr>
              <a:t>Janine </a:t>
            </a:r>
            <a:r>
              <a:rPr lang="en-US" sz="4000" dirty="0" err="1" smtClean="0">
                <a:latin typeface="Helvetica Neue" charset="0"/>
                <a:ea typeface="Helvetica Neue" charset="0"/>
                <a:cs typeface="Helvetica Neue" charset="0"/>
              </a:rPr>
              <a:t>Swiney</a:t>
            </a:r>
            <a:r>
              <a:rPr lang="en-US" sz="4000" dirty="0" smtClean="0">
                <a:latin typeface="Helvetica Neue" charset="0"/>
                <a:ea typeface="Helvetica Neue" charset="0"/>
                <a:cs typeface="Helvetica Neue" charset="0"/>
              </a:rPr>
              <a:t>, Anthony Stahelski, &amp; Mary </a:t>
            </a:r>
            <a:r>
              <a:rPr lang="en-US" sz="4000" dirty="0" err="1" smtClean="0">
                <a:latin typeface="Helvetica Neue" charset="0"/>
                <a:ea typeface="Helvetica Neue" charset="0"/>
                <a:cs typeface="Helvetica Neue" charset="0"/>
              </a:rPr>
              <a:t>Radeke</a:t>
            </a:r>
            <a:r>
              <a:rPr lang="en-US" sz="4000" dirty="0" smtClean="0">
                <a:latin typeface="Helvetica Neue" charset="0"/>
                <a:ea typeface="Helvetica Neue" charset="0"/>
                <a:cs typeface="Helvetica Neue" charset="0"/>
              </a:rPr>
              <a:t/>
            </a:r>
            <a:br>
              <a:rPr lang="en-US" sz="4000" dirty="0" smtClean="0">
                <a:latin typeface="Helvetica Neue" charset="0"/>
                <a:ea typeface="Helvetica Neue" charset="0"/>
                <a:cs typeface="Helvetica Neue" charset="0"/>
              </a:rPr>
            </a:br>
            <a:r>
              <a:rPr lang="en-US" sz="3200" dirty="0" smtClean="0">
                <a:latin typeface="Helvetica Neue" charset="0"/>
                <a:ea typeface="Helvetica Neue" charset="0"/>
                <a:cs typeface="Helvetica Neue" charset="0"/>
              </a:rPr>
              <a:t/>
            </a:r>
            <a:br>
              <a:rPr lang="en-US" sz="3200" dirty="0" smtClean="0">
                <a:latin typeface="Helvetica Neue" charset="0"/>
                <a:ea typeface="Helvetica Neue" charset="0"/>
                <a:cs typeface="Helvetica Neue" charset="0"/>
              </a:rPr>
            </a:br>
            <a:r>
              <a:rPr lang="en-US" sz="3600" dirty="0" smtClean="0">
                <a:latin typeface="Helvetica Neue" charset="0"/>
                <a:ea typeface="Helvetica Neue" charset="0"/>
                <a:cs typeface="Helvetica Neue" charset="0"/>
              </a:rPr>
              <a:t>Central Washington University</a:t>
            </a:r>
            <a:endParaRPr lang="en-US" sz="3600" dirty="0">
              <a:latin typeface="Helvetica Neue" charset="0"/>
              <a:ea typeface="Helvetica Neue" charset="0"/>
              <a:cs typeface="Helvetica Neue" charset="0"/>
            </a:endParaRPr>
          </a:p>
        </p:txBody>
      </p:sp>
    </p:spTree>
    <p:extLst>
      <p:ext uri="{BB962C8B-B14F-4D97-AF65-F5344CB8AC3E}">
        <p14:creationId xmlns:p14="http://schemas.microsoft.com/office/powerpoint/2010/main" val="474672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14297" y="-174934"/>
            <a:ext cx="10515600" cy="874059"/>
          </a:xfrm>
        </p:spPr>
        <p:txBody>
          <a:bodyPr>
            <a:normAutofit/>
          </a:bodyPr>
          <a:lstStyle/>
          <a:p>
            <a:pPr algn="ctr"/>
            <a:r>
              <a:rPr lang="en-US" sz="3200" dirty="0" smtClean="0">
                <a:latin typeface="Arial" charset="0"/>
                <a:ea typeface="Arial" charset="0"/>
                <a:cs typeface="Arial" charset="0"/>
              </a:rPr>
              <a:t>Results</a:t>
            </a:r>
            <a:endParaRPr lang="en-US" sz="3200" dirty="0">
              <a:latin typeface="Arial" charset="0"/>
              <a:ea typeface="Arial" charset="0"/>
              <a:cs typeface="Arial" charset="0"/>
            </a:endParaRPr>
          </a:p>
        </p:txBody>
      </p:sp>
      <p:sp>
        <p:nvSpPr>
          <p:cNvPr id="3" name="Content Placeholder 2"/>
          <p:cNvSpPr>
            <a:spLocks noGrp="1"/>
          </p:cNvSpPr>
          <p:nvPr>
            <p:ph idx="1"/>
          </p:nvPr>
        </p:nvSpPr>
        <p:spPr>
          <a:xfrm>
            <a:off x="528912" y="6258051"/>
            <a:ext cx="10886363" cy="632073"/>
          </a:xfrm>
        </p:spPr>
        <p:txBody>
          <a:bodyPr>
            <a:normAutofit lnSpcReduction="10000"/>
          </a:bodyPr>
          <a:lstStyle/>
          <a:p>
            <a:pPr marL="0" indent="0" algn="ctr">
              <a:buNone/>
            </a:pPr>
            <a:r>
              <a:rPr lang="en-US" sz="2000" dirty="0" smtClean="0">
                <a:latin typeface="Arial" charset="0"/>
                <a:ea typeface="Arial" charset="0"/>
                <a:cs typeface="Arial" charset="0"/>
              </a:rPr>
              <a:t>Participants mainly attributed the correct emotion answer choice to the facial expression displayed in the photograph for each of the six photos.</a:t>
            </a:r>
          </a:p>
          <a:p>
            <a:pPr algn="ctr"/>
            <a:endParaRPr lang="en-US" sz="2000" dirty="0" smtClean="0">
              <a:latin typeface="Arial" charset="0"/>
              <a:ea typeface="Arial" charset="0"/>
              <a:cs typeface="Arial" charset="0"/>
            </a:endParaRPr>
          </a:p>
          <a:p>
            <a:pPr marL="0" indent="0" algn="ctr">
              <a:buNone/>
            </a:pPr>
            <a:endParaRPr lang="en-US" sz="2400" dirty="0">
              <a:latin typeface="Arial" charset="0"/>
              <a:ea typeface="Arial" charset="0"/>
              <a:cs typeface="Arial" charset="0"/>
            </a:endParaRPr>
          </a:p>
        </p:txBody>
      </p:sp>
      <p:graphicFrame>
        <p:nvGraphicFramePr>
          <p:cNvPr id="4" name="Chart 3"/>
          <p:cNvGraphicFramePr/>
          <p:nvPr>
            <p:extLst>
              <p:ext uri="{D42A27DB-BD31-4B8C-83A1-F6EECF244321}">
                <p14:modId xmlns:p14="http://schemas.microsoft.com/office/powerpoint/2010/main" val="823200532"/>
              </p:ext>
            </p:extLst>
          </p:nvPr>
        </p:nvGraphicFramePr>
        <p:xfrm>
          <a:off x="1014293" y="444500"/>
          <a:ext cx="9915603" cy="58135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605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18995405"/>
              </p:ext>
            </p:extLst>
          </p:nvPr>
        </p:nvGraphicFramePr>
        <p:xfrm>
          <a:off x="1075762" y="114300"/>
          <a:ext cx="9907205" cy="594279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1075762" y="6150114"/>
            <a:ext cx="9907205" cy="707886"/>
          </a:xfrm>
          <a:prstGeom prst="rect">
            <a:avLst/>
          </a:prstGeom>
          <a:noFill/>
        </p:spPr>
        <p:txBody>
          <a:bodyPr wrap="square" rtlCol="0">
            <a:spAutoFit/>
          </a:bodyPr>
          <a:lstStyle/>
          <a:p>
            <a:pPr algn="ctr"/>
            <a:r>
              <a:rPr lang="en-US" sz="2000" dirty="0" smtClean="0">
                <a:latin typeface="Arial" charset="0"/>
                <a:ea typeface="Arial" charset="0"/>
                <a:cs typeface="Arial" charset="0"/>
              </a:rPr>
              <a:t>Participants differentially attributed S.A.M. temperament dimensions across each expression for the six photographs.</a:t>
            </a:r>
            <a:endParaRPr lang="en-US" sz="2000" dirty="0">
              <a:latin typeface="Arial" charset="0"/>
              <a:ea typeface="Arial" charset="0"/>
              <a:cs typeface="Arial" charset="0"/>
            </a:endParaRPr>
          </a:p>
        </p:txBody>
      </p:sp>
    </p:spTree>
    <p:extLst>
      <p:ext uri="{BB962C8B-B14F-4D97-AF65-F5344CB8AC3E}">
        <p14:creationId xmlns:p14="http://schemas.microsoft.com/office/powerpoint/2010/main" val="4695841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7430" y="6199543"/>
            <a:ext cx="10084559" cy="658457"/>
          </a:xfrm>
        </p:spPr>
        <p:txBody>
          <a:bodyPr>
            <a:normAutofit/>
          </a:bodyPr>
          <a:lstStyle/>
          <a:p>
            <a:pPr algn="ctr"/>
            <a:r>
              <a:rPr lang="en-US" sz="2000" dirty="0" smtClean="0">
                <a:latin typeface="Arial" charset="0"/>
                <a:ea typeface="Arial" charset="0"/>
                <a:cs typeface="Arial" charset="0"/>
              </a:rPr>
              <a:t>Participants differentially attributed characteristics across each facial expressions for the six photographs.</a:t>
            </a:r>
            <a:endParaRPr lang="en-US" sz="2000" dirty="0">
              <a:latin typeface="Arial" charset="0"/>
              <a:ea typeface="Arial" charset="0"/>
              <a:cs typeface="Arial"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42281029"/>
              </p:ext>
            </p:extLst>
          </p:nvPr>
        </p:nvGraphicFramePr>
        <p:xfrm>
          <a:off x="1037430" y="198228"/>
          <a:ext cx="10084558" cy="58753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4326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0360653"/>
              </p:ext>
            </p:extLst>
          </p:nvPr>
        </p:nvGraphicFramePr>
        <p:xfrm>
          <a:off x="1016000" y="201067"/>
          <a:ext cx="10149540" cy="5823216"/>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1015999" y="6024283"/>
            <a:ext cx="10149541" cy="83371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dirty="0" smtClean="0">
                <a:latin typeface="Arial" charset="0"/>
                <a:ea typeface="Arial" charset="0"/>
                <a:cs typeface="Arial" charset="0"/>
              </a:rPr>
              <a:t>Participants differentially attributed personality traits from the Big 5 to the facial expressions across both genders.</a:t>
            </a:r>
            <a:endParaRPr lang="en-US" sz="2000" dirty="0">
              <a:latin typeface="Arial" charset="0"/>
              <a:ea typeface="Arial" charset="0"/>
              <a:cs typeface="Arial" charset="0"/>
            </a:endParaRPr>
          </a:p>
        </p:txBody>
      </p:sp>
    </p:spTree>
    <p:extLst>
      <p:ext uri="{BB962C8B-B14F-4D97-AF65-F5344CB8AC3E}">
        <p14:creationId xmlns:p14="http://schemas.microsoft.com/office/powerpoint/2010/main" val="385999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828" y="1074615"/>
            <a:ext cx="10515600" cy="5472332"/>
          </a:xfrm>
        </p:spPr>
        <p:txBody>
          <a:bodyPr>
            <a:normAutofit/>
          </a:bodyPr>
          <a:lstStyle/>
          <a:p>
            <a:r>
              <a:rPr lang="en-US" sz="2200" dirty="0" smtClean="0">
                <a:latin typeface="Arial" charset="0"/>
                <a:ea typeface="Arial" charset="0"/>
                <a:cs typeface="Arial" charset="0"/>
              </a:rPr>
              <a:t>Eleven of the twelve gender (female vs. male photographs) pairwise comparisons were nonsignificant. The only exception was the angry female vs. angry male photograph, with the female photo perceived as significantly more pleasing, attractive, good, and non-threatening.</a:t>
            </a:r>
          </a:p>
          <a:p>
            <a:r>
              <a:rPr lang="en-US" sz="2200" dirty="0" smtClean="0">
                <a:latin typeface="Arial" charset="0"/>
                <a:ea typeface="Arial" charset="0"/>
                <a:cs typeface="Arial" charset="0"/>
              </a:rPr>
              <a:t>Therefore the four repeated-measures ANOVAS performed were all single factor ANOVAS with three levels (the three facial expressions). The </a:t>
            </a:r>
            <a:r>
              <a:rPr lang="en-US" sz="2200" dirty="0">
                <a:latin typeface="Arial" charset="0"/>
                <a:ea typeface="Arial" charset="0"/>
                <a:cs typeface="Arial" charset="0"/>
              </a:rPr>
              <a:t>B</a:t>
            </a:r>
            <a:r>
              <a:rPr lang="en-US" sz="2200" dirty="0" smtClean="0">
                <a:latin typeface="Arial" charset="0"/>
                <a:ea typeface="Arial" charset="0"/>
                <a:cs typeface="Arial" charset="0"/>
              </a:rPr>
              <a:t>onferroni adjusted alpha correction was made for the four ANOVAS at </a:t>
            </a:r>
            <a:r>
              <a:rPr lang="en-US" sz="2200" i="1" dirty="0" smtClean="0">
                <a:latin typeface="Arial" charset="0"/>
                <a:ea typeface="Arial" charset="0"/>
                <a:cs typeface="Arial" charset="0"/>
              </a:rPr>
              <a:t>p </a:t>
            </a:r>
            <a:r>
              <a:rPr lang="en-US" sz="2200" dirty="0" smtClean="0">
                <a:latin typeface="Arial" charset="0"/>
                <a:ea typeface="Arial" charset="0"/>
                <a:cs typeface="Arial" charset="0"/>
              </a:rPr>
              <a:t>= .0125. Normality assumptions were met except for </a:t>
            </a:r>
            <a:r>
              <a:rPr lang="en-US" sz="2200" dirty="0" err="1" smtClean="0">
                <a:latin typeface="Arial" charset="0"/>
                <a:ea typeface="Arial" charset="0"/>
                <a:cs typeface="Arial" charset="0"/>
              </a:rPr>
              <a:t>Mauchly’s</a:t>
            </a:r>
            <a:r>
              <a:rPr lang="en-US" sz="2200" dirty="0" smtClean="0">
                <a:latin typeface="Arial" charset="0"/>
                <a:ea typeface="Arial" charset="0"/>
                <a:cs typeface="Arial" charset="0"/>
              </a:rPr>
              <a:t> Test of </a:t>
            </a:r>
            <a:r>
              <a:rPr lang="en-US" sz="2200" dirty="0" err="1" smtClean="0">
                <a:latin typeface="Arial" charset="0"/>
                <a:ea typeface="Arial" charset="0"/>
                <a:cs typeface="Arial" charset="0"/>
              </a:rPr>
              <a:t>Sphericity</a:t>
            </a:r>
            <a:r>
              <a:rPr lang="en-US" sz="2200" dirty="0" smtClean="0">
                <a:latin typeface="Arial" charset="0"/>
                <a:ea typeface="Arial" charset="0"/>
                <a:cs typeface="Arial" charset="0"/>
              </a:rPr>
              <a:t> on all four ANOVAS. </a:t>
            </a:r>
          </a:p>
          <a:p>
            <a:r>
              <a:rPr lang="en-US" sz="2200" dirty="0" smtClean="0">
                <a:latin typeface="Arial" charset="0"/>
                <a:ea typeface="Arial" charset="0"/>
                <a:cs typeface="Arial" charset="0"/>
              </a:rPr>
              <a:t>These ANOVAS were all significant; and all the pairwise comparisons were significant between facial expression but not gender, with the exception of the happy and sad expression in the BIG 5 question (Question 3).</a:t>
            </a:r>
            <a:endParaRPr lang="en-US" sz="2200" dirty="0">
              <a:latin typeface="Arial" charset="0"/>
              <a:ea typeface="Arial" charset="0"/>
              <a:cs typeface="Arial" charset="0"/>
            </a:endParaRPr>
          </a:p>
        </p:txBody>
      </p:sp>
      <p:sp>
        <p:nvSpPr>
          <p:cNvPr id="2" name="TextBox 1"/>
          <p:cNvSpPr txBox="1"/>
          <p:nvPr/>
        </p:nvSpPr>
        <p:spPr>
          <a:xfrm>
            <a:off x="760828" y="313984"/>
            <a:ext cx="10592972" cy="646331"/>
          </a:xfrm>
          <a:prstGeom prst="rect">
            <a:avLst/>
          </a:prstGeom>
          <a:noFill/>
        </p:spPr>
        <p:txBody>
          <a:bodyPr wrap="square" rtlCol="0">
            <a:spAutoFit/>
          </a:bodyPr>
          <a:lstStyle/>
          <a:p>
            <a:pPr algn="ctr"/>
            <a:r>
              <a:rPr lang="en-US" sz="3600" dirty="0" smtClean="0">
                <a:latin typeface="Arial" charset="0"/>
                <a:ea typeface="Arial" charset="0"/>
                <a:cs typeface="Arial" charset="0"/>
              </a:rPr>
              <a:t>Inferential Test Results</a:t>
            </a:r>
            <a:endParaRPr lang="en-US" sz="3600" dirty="0">
              <a:latin typeface="Arial" charset="0"/>
              <a:ea typeface="Arial" charset="0"/>
              <a:cs typeface="Arial" charset="0"/>
            </a:endParaRPr>
          </a:p>
        </p:txBody>
      </p:sp>
    </p:spTree>
    <p:extLst>
      <p:ext uri="{BB962C8B-B14F-4D97-AF65-F5344CB8AC3E}">
        <p14:creationId xmlns:p14="http://schemas.microsoft.com/office/powerpoint/2010/main" val="538303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900"/>
            <a:ext cx="10515600" cy="1006474"/>
          </a:xfrm>
        </p:spPr>
        <p:txBody>
          <a:bodyPr>
            <a:normAutofit/>
          </a:bodyPr>
          <a:lstStyle/>
          <a:p>
            <a:pPr algn="ctr"/>
            <a:r>
              <a:rPr lang="en-US" sz="3600" dirty="0" smtClean="0">
                <a:latin typeface="Arial" charset="0"/>
                <a:ea typeface="Arial" charset="0"/>
                <a:cs typeface="Arial" charset="0"/>
              </a:rPr>
              <a:t>Discussion</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1006474"/>
            <a:ext cx="10515600" cy="6611108"/>
          </a:xfrm>
        </p:spPr>
        <p:txBody>
          <a:bodyPr>
            <a:noAutofit/>
          </a:bodyPr>
          <a:lstStyle/>
          <a:p>
            <a:pPr marL="0" indent="0">
              <a:buNone/>
            </a:pPr>
            <a:r>
              <a:rPr lang="en-US" sz="2200" dirty="0" smtClean="0">
                <a:latin typeface="Arial" charset="0"/>
                <a:ea typeface="Arial" charset="0"/>
                <a:cs typeface="Arial" charset="0"/>
              </a:rPr>
              <a:t>	Evidence </a:t>
            </a:r>
            <a:r>
              <a:rPr lang="en-US" sz="2200" dirty="0">
                <a:latin typeface="Arial" charset="0"/>
                <a:ea typeface="Arial" charset="0"/>
                <a:cs typeface="Arial" charset="0"/>
              </a:rPr>
              <a:t>of grouping personality traits based on peoples’ appearances was first discovered by Edward Thorndike. He named this phenomenon the “</a:t>
            </a:r>
            <a:r>
              <a:rPr lang="en-US" sz="2200" u="sng" dirty="0">
                <a:latin typeface="Arial" charset="0"/>
                <a:ea typeface="Arial" charset="0"/>
                <a:cs typeface="Arial" charset="0"/>
              </a:rPr>
              <a:t>halo effect</a:t>
            </a:r>
            <a:r>
              <a:rPr lang="en-US" sz="2200" dirty="0">
                <a:latin typeface="Arial" charset="0"/>
                <a:ea typeface="Arial" charset="0"/>
                <a:cs typeface="Arial" charset="0"/>
              </a:rPr>
              <a:t>.” This occurs when we unconsciously attribute positive personality traits to a person using a global characteristic (such as good, happy, or attractive</a:t>
            </a:r>
            <a:r>
              <a:rPr lang="en-US" sz="2200" dirty="0" smtClean="0">
                <a:latin typeface="Arial" charset="0"/>
                <a:ea typeface="Arial" charset="0"/>
                <a:cs typeface="Arial" charset="0"/>
              </a:rPr>
              <a:t>). Clearly </a:t>
            </a:r>
            <a:r>
              <a:rPr lang="en-US" sz="2200" dirty="0">
                <a:latin typeface="Arial" charset="0"/>
                <a:ea typeface="Arial" charset="0"/>
                <a:cs typeface="Arial" charset="0"/>
              </a:rPr>
              <a:t>there is also a “</a:t>
            </a:r>
            <a:r>
              <a:rPr lang="en-US" sz="2200" u="sng" dirty="0">
                <a:latin typeface="Arial" charset="0"/>
                <a:ea typeface="Arial" charset="0"/>
                <a:cs typeface="Arial" charset="0"/>
              </a:rPr>
              <a:t>horns effect</a:t>
            </a:r>
            <a:r>
              <a:rPr lang="en-US" sz="2200" dirty="0">
                <a:latin typeface="Arial" charset="0"/>
                <a:ea typeface="Arial" charset="0"/>
                <a:cs typeface="Arial" charset="0"/>
              </a:rPr>
              <a:t>” which occurs when we use a global characteristic (such as bad, angry, or unattractive) to attribute negative personality traits to a person. </a:t>
            </a:r>
            <a:endParaRPr lang="en-US" sz="2200" dirty="0" smtClean="0">
              <a:latin typeface="Arial" charset="0"/>
              <a:ea typeface="Arial" charset="0"/>
              <a:cs typeface="Arial" charset="0"/>
            </a:endParaRPr>
          </a:p>
          <a:p>
            <a:pPr marL="0" indent="0">
              <a:buNone/>
            </a:pPr>
            <a:r>
              <a:rPr lang="en-US" sz="2200" dirty="0">
                <a:latin typeface="Arial" charset="0"/>
                <a:ea typeface="Arial" charset="0"/>
                <a:cs typeface="Arial" charset="0"/>
              </a:rPr>
              <a:t>	</a:t>
            </a:r>
            <a:r>
              <a:rPr lang="en-US" sz="2200" dirty="0" smtClean="0">
                <a:latin typeface="Arial" charset="0"/>
                <a:ea typeface="Arial" charset="0"/>
                <a:cs typeface="Arial" charset="0"/>
              </a:rPr>
              <a:t>In </a:t>
            </a:r>
            <a:r>
              <a:rPr lang="en-US" sz="2200" dirty="0">
                <a:latin typeface="Arial" charset="0"/>
                <a:ea typeface="Arial" charset="0"/>
                <a:cs typeface="Arial" charset="0"/>
              </a:rPr>
              <a:t>our study, when sad and angry faces were judged as not attractive, more negative personality traits were associated with individuals. The opposite was true </a:t>
            </a:r>
            <a:r>
              <a:rPr lang="en-US" sz="2200" dirty="0" smtClean="0">
                <a:latin typeface="Arial" charset="0"/>
                <a:ea typeface="Arial" charset="0"/>
                <a:cs typeface="Arial" charset="0"/>
              </a:rPr>
              <a:t>for smiling (happy) </a:t>
            </a:r>
            <a:r>
              <a:rPr lang="en-US" sz="2200" dirty="0">
                <a:latin typeface="Arial" charset="0"/>
                <a:ea typeface="Arial" charset="0"/>
                <a:cs typeface="Arial" charset="0"/>
              </a:rPr>
              <a:t>faces </a:t>
            </a:r>
            <a:r>
              <a:rPr lang="en-US" sz="2200" dirty="0" smtClean="0">
                <a:latin typeface="Arial" charset="0"/>
                <a:ea typeface="Arial" charset="0"/>
                <a:cs typeface="Arial" charset="0"/>
              </a:rPr>
              <a:t>which were </a:t>
            </a:r>
            <a:r>
              <a:rPr lang="en-US" sz="2200" dirty="0">
                <a:latin typeface="Arial" charset="0"/>
                <a:ea typeface="Arial" charset="0"/>
                <a:cs typeface="Arial" charset="0"/>
              </a:rPr>
              <a:t>seen as more attractive and attributed with positive personality traits. </a:t>
            </a:r>
            <a:r>
              <a:rPr lang="en-US" sz="2200" dirty="0" smtClean="0">
                <a:latin typeface="Arial" charset="0"/>
                <a:ea typeface="Arial" charset="0"/>
                <a:cs typeface="Arial" charset="0"/>
              </a:rPr>
              <a:t>Gender did not make a </a:t>
            </a:r>
            <a:r>
              <a:rPr lang="en-US" sz="2200" dirty="0">
                <a:latin typeface="Arial" charset="0"/>
                <a:ea typeface="Arial" charset="0"/>
                <a:cs typeface="Arial" charset="0"/>
              </a:rPr>
              <a:t>difference in </a:t>
            </a:r>
            <a:r>
              <a:rPr lang="en-US" sz="2200" dirty="0" smtClean="0">
                <a:latin typeface="Arial" charset="0"/>
                <a:ea typeface="Arial" charset="0"/>
                <a:cs typeface="Arial" charset="0"/>
              </a:rPr>
              <a:t>trait attribution and attractiveness ratings </a:t>
            </a:r>
            <a:r>
              <a:rPr lang="en-US" sz="2200" dirty="0">
                <a:latin typeface="Arial" charset="0"/>
                <a:ea typeface="Arial" charset="0"/>
                <a:cs typeface="Arial" charset="0"/>
              </a:rPr>
              <a:t>across each facial expression for </a:t>
            </a:r>
            <a:r>
              <a:rPr lang="en-US" sz="2200" dirty="0" smtClean="0">
                <a:latin typeface="Arial" charset="0"/>
                <a:ea typeface="Arial" charset="0"/>
                <a:cs typeface="Arial" charset="0"/>
              </a:rPr>
              <a:t>three of the four </a:t>
            </a:r>
            <a:r>
              <a:rPr lang="en-US" sz="2200" dirty="0">
                <a:latin typeface="Arial" charset="0"/>
                <a:ea typeface="Arial" charset="0"/>
                <a:cs typeface="Arial" charset="0"/>
              </a:rPr>
              <a:t>questions. </a:t>
            </a:r>
            <a:r>
              <a:rPr lang="en-US" sz="2200" dirty="0" smtClean="0">
                <a:latin typeface="Arial" charset="0"/>
                <a:ea typeface="Arial" charset="0"/>
                <a:cs typeface="Arial" charset="0"/>
              </a:rPr>
              <a:t>On question 2, there was a significant difference for pairwise comparisons between angry female and male faces </a:t>
            </a:r>
            <a:r>
              <a:rPr lang="en-US" sz="2200" i="1" dirty="0" smtClean="0">
                <a:latin typeface="Arial" charset="0"/>
                <a:ea typeface="Arial" charset="0"/>
                <a:cs typeface="Arial" charset="0"/>
              </a:rPr>
              <a:t>(p</a:t>
            </a:r>
            <a:r>
              <a:rPr lang="en-US" sz="2200" dirty="0" smtClean="0">
                <a:latin typeface="Arial" charset="0"/>
                <a:ea typeface="Arial" charset="0"/>
                <a:cs typeface="Arial" charset="0"/>
              </a:rPr>
              <a:t> = .001). This difference may have occurred simply because angry male faces are seen as more threatening than angry female faces.</a:t>
            </a:r>
          </a:p>
          <a:p>
            <a:pPr marL="0" lvl="0" indent="0">
              <a:buNone/>
            </a:pPr>
            <a:r>
              <a:rPr lang="en-US" sz="2200" dirty="0">
                <a:latin typeface="Arial" charset="0"/>
                <a:ea typeface="Arial" charset="0"/>
                <a:cs typeface="Arial" charset="0"/>
              </a:rPr>
              <a:t>	</a:t>
            </a:r>
            <a:r>
              <a:rPr lang="en-US" sz="2200" dirty="0" smtClean="0">
                <a:latin typeface="Arial" charset="0"/>
                <a:ea typeface="Arial" charset="0"/>
                <a:cs typeface="Arial" charset="0"/>
              </a:rPr>
              <a:t>There was not a significant difference between the sad female and male facial expressions compared to the happy female and male (</a:t>
            </a:r>
            <a:r>
              <a:rPr lang="en-US" sz="2200" i="1" dirty="0" smtClean="0">
                <a:latin typeface="Arial" charset="0"/>
                <a:ea typeface="Arial" charset="0"/>
                <a:cs typeface="Arial" charset="0"/>
              </a:rPr>
              <a:t>p </a:t>
            </a:r>
            <a:r>
              <a:rPr lang="en-US" sz="2200" dirty="0" smtClean="0">
                <a:latin typeface="Arial" charset="0"/>
                <a:ea typeface="Arial" charset="0"/>
                <a:cs typeface="Arial" charset="0"/>
              </a:rPr>
              <a:t>&gt; .05) on question 3. </a:t>
            </a:r>
            <a:endParaRPr lang="en-US" sz="2200" dirty="0">
              <a:latin typeface="Arial" charset="0"/>
              <a:ea typeface="Arial" charset="0"/>
              <a:cs typeface="Arial" charset="0"/>
            </a:endParaRPr>
          </a:p>
          <a:p>
            <a:pPr marL="0" indent="0">
              <a:buNone/>
            </a:pPr>
            <a:r>
              <a:rPr lang="en-US" sz="2200" dirty="0" smtClean="0">
                <a:latin typeface="Arial" charset="0"/>
                <a:ea typeface="Arial" charset="0"/>
                <a:cs typeface="Arial" charset="0"/>
              </a:rPr>
              <a:t>	</a:t>
            </a:r>
            <a:endParaRPr lang="en-US" sz="2200" dirty="0"/>
          </a:p>
        </p:txBody>
      </p:sp>
    </p:spTree>
    <p:extLst>
      <p:ext uri="{BB962C8B-B14F-4D97-AF65-F5344CB8AC3E}">
        <p14:creationId xmlns:p14="http://schemas.microsoft.com/office/powerpoint/2010/main" val="1031175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7"/>
            <a:ext cx="10515600" cy="1325563"/>
          </a:xfrm>
        </p:spPr>
        <p:txBody>
          <a:bodyPr>
            <a:normAutofit/>
          </a:bodyPr>
          <a:lstStyle/>
          <a:p>
            <a:pPr algn="ctr"/>
            <a:r>
              <a:rPr lang="en-US" sz="3600" dirty="0" smtClean="0">
                <a:latin typeface="Arial" charset="0"/>
                <a:ea typeface="Arial" charset="0"/>
                <a:cs typeface="Arial" charset="0"/>
              </a:rPr>
              <a:t>Discussion (Continued)</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1192458"/>
            <a:ext cx="10515600" cy="5420530"/>
          </a:xfrm>
        </p:spPr>
        <p:txBody>
          <a:bodyPr>
            <a:normAutofit/>
          </a:bodyPr>
          <a:lstStyle/>
          <a:p>
            <a:pPr marL="0" indent="0">
              <a:buNone/>
            </a:pPr>
            <a:r>
              <a:rPr lang="en-US" sz="2200" dirty="0">
                <a:solidFill>
                  <a:prstClr val="black"/>
                </a:solidFill>
                <a:latin typeface="Arial" charset="0"/>
                <a:ea typeface="Arial" charset="0"/>
                <a:cs typeface="Arial" charset="0"/>
              </a:rPr>
              <a:t>This might have occurred because the answer choices 2 (extroverted, conscientious, emotionally stable, and open-minded)  and 3 (introverted, conscientious, emotionally stable) are quite similar. Answer choice 3 on question 3 was expected to be associated with sad female and male faces, but the mean answer choice was 2.</a:t>
            </a:r>
            <a:r>
              <a:rPr lang="en-US" sz="2200" dirty="0">
                <a:latin typeface="Arial" charset="0"/>
                <a:ea typeface="Arial" charset="0"/>
                <a:cs typeface="Arial" charset="0"/>
              </a:rPr>
              <a:t>		</a:t>
            </a:r>
            <a:endParaRPr lang="en-US" sz="2200" dirty="0" smtClean="0">
              <a:latin typeface="Arial" charset="0"/>
              <a:ea typeface="Arial" charset="0"/>
              <a:cs typeface="Arial" charset="0"/>
            </a:endParaRPr>
          </a:p>
          <a:p>
            <a:pPr marL="0" indent="0">
              <a:buNone/>
            </a:pPr>
            <a:r>
              <a:rPr lang="en-US" sz="2200" dirty="0" smtClean="0">
                <a:latin typeface="Arial" charset="0"/>
                <a:ea typeface="Arial" charset="0"/>
                <a:cs typeface="Arial" charset="0"/>
              </a:rPr>
              <a:t>	The </a:t>
            </a:r>
            <a:r>
              <a:rPr lang="en-US" sz="2200" dirty="0">
                <a:latin typeface="Arial" charset="0"/>
                <a:ea typeface="Arial" charset="0"/>
                <a:cs typeface="Arial" charset="0"/>
              </a:rPr>
              <a:t>results of this study </a:t>
            </a:r>
            <a:r>
              <a:rPr lang="en-US" sz="2200" dirty="0" smtClean="0">
                <a:latin typeface="Arial" charset="0"/>
                <a:ea typeface="Arial" charset="0"/>
                <a:cs typeface="Arial" charset="0"/>
              </a:rPr>
              <a:t>suggest </a:t>
            </a:r>
            <a:r>
              <a:rPr lang="en-US" sz="2200" dirty="0">
                <a:latin typeface="Arial" charset="0"/>
                <a:ea typeface="Arial" charset="0"/>
                <a:cs typeface="Arial" charset="0"/>
              </a:rPr>
              <a:t>the presence of halo and horns effects when encountering a stranger’s face for the first time. This is presumably evidence of </a:t>
            </a:r>
            <a:r>
              <a:rPr lang="en-US" sz="2200" dirty="0" smtClean="0">
                <a:latin typeface="Arial" charset="0"/>
                <a:ea typeface="Arial" charset="0"/>
                <a:cs typeface="Arial" charset="0"/>
              </a:rPr>
              <a:t>instantaneously </a:t>
            </a:r>
            <a:r>
              <a:rPr lang="en-US" sz="2200" dirty="0">
                <a:latin typeface="Arial" charset="0"/>
                <a:ea typeface="Arial" charset="0"/>
                <a:cs typeface="Arial" charset="0"/>
              </a:rPr>
              <a:t>grouping traits based on particular global </a:t>
            </a:r>
            <a:r>
              <a:rPr lang="en-US" sz="2200" dirty="0" smtClean="0">
                <a:latin typeface="Arial" charset="0"/>
                <a:ea typeface="Arial" charset="0"/>
                <a:cs typeface="Arial" charset="0"/>
              </a:rPr>
              <a:t>characteristics. Even </a:t>
            </a:r>
            <a:r>
              <a:rPr lang="en-US" sz="2200" dirty="0">
                <a:latin typeface="Arial" charset="0"/>
                <a:ea typeface="Arial" charset="0"/>
                <a:cs typeface="Arial" charset="0"/>
              </a:rPr>
              <a:t>though the face is such an important nonverbal communication tool in judging personality traits, </a:t>
            </a:r>
            <a:r>
              <a:rPr lang="en-US" sz="2200" dirty="0" smtClean="0">
                <a:latin typeface="Arial" charset="0"/>
                <a:ea typeface="Arial" charset="0"/>
                <a:cs typeface="Arial" charset="0"/>
              </a:rPr>
              <a:t>it is still unclear which </a:t>
            </a:r>
            <a:r>
              <a:rPr lang="en-US" sz="2200" dirty="0">
                <a:latin typeface="Arial" charset="0"/>
                <a:ea typeface="Arial" charset="0"/>
                <a:cs typeface="Arial" charset="0"/>
              </a:rPr>
              <a:t>facial factor (age, attractiveness, expression, gender, race, structure) is focused on when people make trait </a:t>
            </a:r>
            <a:r>
              <a:rPr lang="en-US" sz="2200" dirty="0" smtClean="0">
                <a:latin typeface="Arial" charset="0"/>
                <a:ea typeface="Arial" charset="0"/>
                <a:cs typeface="Arial" charset="0"/>
              </a:rPr>
              <a:t>inferences. Two of these factors were investigated in this study. Future </a:t>
            </a:r>
            <a:r>
              <a:rPr lang="en-US" sz="2200" dirty="0">
                <a:latin typeface="Arial" charset="0"/>
                <a:ea typeface="Arial" charset="0"/>
                <a:cs typeface="Arial" charset="0"/>
              </a:rPr>
              <a:t>research </a:t>
            </a:r>
            <a:r>
              <a:rPr lang="en-US" sz="2200" dirty="0" smtClean="0">
                <a:latin typeface="Arial" charset="0"/>
                <a:ea typeface="Arial" charset="0"/>
                <a:cs typeface="Arial" charset="0"/>
              </a:rPr>
              <a:t>intends to address the </a:t>
            </a:r>
            <a:r>
              <a:rPr lang="en-US" sz="2200" dirty="0">
                <a:latin typeface="Arial" charset="0"/>
                <a:ea typeface="Arial" charset="0"/>
                <a:cs typeface="Arial" charset="0"/>
              </a:rPr>
              <a:t>remaining </a:t>
            </a:r>
            <a:r>
              <a:rPr lang="en-US" sz="2200" dirty="0" smtClean="0">
                <a:latin typeface="Arial" charset="0"/>
                <a:ea typeface="Arial" charset="0"/>
                <a:cs typeface="Arial" charset="0"/>
              </a:rPr>
              <a:t>four factors, age, attractiveness, race, and facial structure.</a:t>
            </a:r>
            <a:endParaRPr lang="en-US" sz="2200" dirty="0">
              <a:latin typeface="Arial" charset="0"/>
              <a:ea typeface="Arial" charset="0"/>
              <a:cs typeface="Arial" charset="0"/>
            </a:endParaRPr>
          </a:p>
          <a:p>
            <a:pPr marL="0" indent="0">
              <a:buNone/>
            </a:pPr>
            <a:endParaRPr lang="en-US" sz="2200" dirty="0"/>
          </a:p>
        </p:txBody>
      </p:sp>
    </p:spTree>
    <p:extLst>
      <p:ext uri="{BB962C8B-B14F-4D97-AF65-F5344CB8AC3E}">
        <p14:creationId xmlns:p14="http://schemas.microsoft.com/office/powerpoint/2010/main" val="542861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948" y="131228"/>
            <a:ext cx="10515600" cy="1227220"/>
          </a:xfrm>
        </p:spPr>
        <p:txBody>
          <a:bodyPr>
            <a:normAutofit/>
          </a:bodyPr>
          <a:lstStyle/>
          <a:p>
            <a:pPr algn="ctr"/>
            <a:r>
              <a:rPr lang="en-US" sz="3600" dirty="0" smtClean="0">
                <a:latin typeface="Arial" charset="0"/>
                <a:ea typeface="Arial" charset="0"/>
                <a:cs typeface="Arial" charset="0"/>
              </a:rPr>
              <a:t>Limitations</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741948" y="1183774"/>
            <a:ext cx="10515600" cy="4853489"/>
          </a:xfrm>
        </p:spPr>
        <p:txBody>
          <a:bodyPr>
            <a:normAutofit/>
          </a:bodyPr>
          <a:lstStyle/>
          <a:p>
            <a:r>
              <a:rPr lang="en-US" sz="2200" dirty="0" smtClean="0">
                <a:latin typeface="Arial" charset="0"/>
                <a:ea typeface="Arial" charset="0"/>
                <a:cs typeface="Arial" charset="0"/>
              </a:rPr>
              <a:t>There was no control over the time and/or events occurring when participants filled out the survey, the setting where the survey was taken, or how participants filled out the survey.</a:t>
            </a:r>
          </a:p>
          <a:p>
            <a:r>
              <a:rPr lang="en-US" sz="2200" dirty="0" smtClean="0">
                <a:latin typeface="Arial" charset="0"/>
                <a:ea typeface="Arial" charset="0"/>
                <a:cs typeface="Arial" charset="0"/>
              </a:rPr>
              <a:t>Some participants spent a longer time than average to finish filling out the survey. Those who spent a significantly longer amount of time to complete the survey were removed. </a:t>
            </a:r>
          </a:p>
          <a:p>
            <a:r>
              <a:rPr lang="en-US" sz="2200" dirty="0" smtClean="0">
                <a:latin typeface="Arial" charset="0"/>
                <a:ea typeface="Arial" charset="0"/>
                <a:cs typeface="Arial" charset="0"/>
              </a:rPr>
              <a:t>Facial structure of the females and males in the photographs could not be specifically controlled in degrees such as the 3D computer generated faces in </a:t>
            </a:r>
            <a:r>
              <a:rPr lang="en-US" sz="2200" dirty="0" err="1" smtClean="0">
                <a:latin typeface="Arial" charset="0"/>
                <a:ea typeface="Arial" charset="0"/>
                <a:cs typeface="Arial" charset="0"/>
              </a:rPr>
              <a:t>Todorov</a:t>
            </a:r>
            <a:r>
              <a:rPr lang="en-US" sz="2200" dirty="0" smtClean="0">
                <a:latin typeface="Arial" charset="0"/>
                <a:ea typeface="Arial" charset="0"/>
                <a:cs typeface="Arial" charset="0"/>
              </a:rPr>
              <a:t> et al. (2013).</a:t>
            </a:r>
          </a:p>
          <a:p>
            <a:r>
              <a:rPr lang="en-US" sz="2200" dirty="0" smtClean="0">
                <a:latin typeface="Arial" charset="0"/>
                <a:ea typeface="Arial" charset="0"/>
                <a:cs typeface="Arial" charset="0"/>
              </a:rPr>
              <a:t>Only one set of photographs was used.</a:t>
            </a:r>
            <a:endParaRPr lang="en-US" sz="2200" dirty="0">
              <a:latin typeface="Arial" charset="0"/>
              <a:ea typeface="Arial" charset="0"/>
              <a:cs typeface="Arial" charset="0"/>
            </a:endParaRPr>
          </a:p>
        </p:txBody>
      </p:sp>
    </p:spTree>
    <p:extLst>
      <p:ext uri="{BB962C8B-B14F-4D97-AF65-F5344CB8AC3E}">
        <p14:creationId xmlns:p14="http://schemas.microsoft.com/office/powerpoint/2010/main" val="414006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687" y="-331266"/>
            <a:ext cx="10515600" cy="1325563"/>
          </a:xfrm>
        </p:spPr>
        <p:txBody>
          <a:bodyPr>
            <a:normAutofit/>
          </a:bodyPr>
          <a:lstStyle/>
          <a:p>
            <a:pPr algn="ctr"/>
            <a:r>
              <a:rPr lang="en-US" sz="3600" dirty="0" smtClean="0">
                <a:latin typeface="Arial" charset="0"/>
                <a:ea typeface="Arial" charset="0"/>
                <a:cs typeface="Arial" charset="0"/>
              </a:rPr>
              <a:t>References</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962074" y="534716"/>
            <a:ext cx="10048826" cy="6526484"/>
          </a:xfrm>
        </p:spPr>
        <p:txBody>
          <a:bodyPr>
            <a:normAutofit fontScale="92500"/>
          </a:bodyPr>
          <a:lstStyle/>
          <a:p>
            <a:pPr marL="0" indent="-457200">
              <a:lnSpc>
                <a:spcPct val="110000"/>
              </a:lnSpc>
              <a:buNone/>
            </a:pPr>
            <a:r>
              <a:rPr lang="en-US" sz="1600" dirty="0" smtClean="0">
                <a:latin typeface="Arial" charset="0"/>
                <a:ea typeface="Arial" charset="0"/>
                <a:cs typeface="Arial" charset="0"/>
              </a:rPr>
              <a:t>Andersen</a:t>
            </a:r>
            <a:r>
              <a:rPr lang="en-US" sz="1600" dirty="0">
                <a:latin typeface="Arial" charset="0"/>
                <a:ea typeface="Arial" charset="0"/>
                <a:cs typeface="Arial" charset="0"/>
              </a:rPr>
              <a:t>, S. M., </a:t>
            </a:r>
            <a:r>
              <a:rPr lang="en-US" sz="1600" dirty="0" err="1">
                <a:latin typeface="Arial" charset="0"/>
                <a:ea typeface="Arial" charset="0"/>
                <a:cs typeface="Arial" charset="0"/>
              </a:rPr>
              <a:t>Klatzky</a:t>
            </a:r>
            <a:r>
              <a:rPr lang="en-US" sz="1600" dirty="0">
                <a:latin typeface="Arial" charset="0"/>
                <a:ea typeface="Arial" charset="0"/>
                <a:cs typeface="Arial" charset="0"/>
              </a:rPr>
              <a:t>, R. L., &amp; Murray, J. (1990). Traits and social stereotypes: Efficiency differences in </a:t>
            </a:r>
            <a:r>
              <a:rPr lang="en-US" sz="1600" dirty="0" smtClean="0">
                <a:latin typeface="Arial" charset="0"/>
                <a:ea typeface="Arial" charset="0"/>
                <a:cs typeface="Arial" charset="0"/>
              </a:rPr>
              <a:t>social 	information </a:t>
            </a:r>
            <a:r>
              <a:rPr lang="en-US" sz="1600" dirty="0">
                <a:latin typeface="Arial" charset="0"/>
                <a:ea typeface="Arial" charset="0"/>
                <a:cs typeface="Arial" charset="0"/>
              </a:rPr>
              <a:t>processing. </a:t>
            </a:r>
            <a:r>
              <a:rPr lang="en-US" sz="1600" i="1" dirty="0">
                <a:latin typeface="Arial" charset="0"/>
                <a:ea typeface="Arial" charset="0"/>
                <a:cs typeface="Arial" charset="0"/>
              </a:rPr>
              <a:t>Journal Of Personality And Social Psychology</a:t>
            </a:r>
            <a:r>
              <a:rPr lang="en-US" sz="1600" dirty="0">
                <a:latin typeface="Arial" charset="0"/>
                <a:ea typeface="Arial" charset="0"/>
                <a:cs typeface="Arial" charset="0"/>
              </a:rPr>
              <a:t>, </a:t>
            </a:r>
            <a:r>
              <a:rPr lang="en-US" sz="1600" i="1" dirty="0">
                <a:latin typeface="Arial" charset="0"/>
                <a:ea typeface="Arial" charset="0"/>
                <a:cs typeface="Arial" charset="0"/>
              </a:rPr>
              <a:t>59</a:t>
            </a:r>
            <a:r>
              <a:rPr lang="en-US" sz="1600" dirty="0">
                <a:latin typeface="Arial" charset="0"/>
                <a:ea typeface="Arial" charset="0"/>
                <a:cs typeface="Arial" charset="0"/>
              </a:rPr>
              <a:t>(2), 192-201. </a:t>
            </a:r>
            <a:r>
              <a:rPr lang="en-US" sz="1600" dirty="0" err="1" smtClean="0">
                <a:latin typeface="Arial" charset="0"/>
                <a:ea typeface="Arial" charset="0"/>
                <a:cs typeface="Arial" charset="0"/>
              </a:rPr>
              <a:t>doi</a:t>
            </a:r>
            <a:r>
              <a:rPr lang="en-US" sz="1600" dirty="0" smtClean="0">
                <a:latin typeface="Arial" charset="0"/>
                <a:ea typeface="Arial" charset="0"/>
                <a:cs typeface="Arial" charset="0"/>
              </a:rPr>
              <a:t>: 10.1037/0022-	3514.59.2.192</a:t>
            </a:r>
          </a:p>
          <a:p>
            <a:pPr marL="0" indent="-457200">
              <a:lnSpc>
                <a:spcPct val="110000"/>
              </a:lnSpc>
              <a:buNone/>
            </a:pPr>
            <a:r>
              <a:rPr lang="en-US" sz="1600" dirty="0" err="1">
                <a:latin typeface="Arial" charset="0"/>
                <a:ea typeface="Arial" charset="0"/>
                <a:cs typeface="Arial" charset="0"/>
              </a:rPr>
              <a:t>Ebner</a:t>
            </a:r>
            <a:r>
              <a:rPr lang="en-US" sz="1600" dirty="0">
                <a:latin typeface="Arial" charset="0"/>
                <a:ea typeface="Arial" charset="0"/>
                <a:cs typeface="Arial" charset="0"/>
              </a:rPr>
              <a:t>, N.C., </a:t>
            </a:r>
            <a:r>
              <a:rPr lang="en-US" sz="1600" dirty="0" err="1">
                <a:latin typeface="Arial" charset="0"/>
                <a:ea typeface="Arial" charset="0"/>
                <a:cs typeface="Arial" charset="0"/>
              </a:rPr>
              <a:t>Riediger</a:t>
            </a:r>
            <a:r>
              <a:rPr lang="en-US" sz="1600" dirty="0">
                <a:latin typeface="Arial" charset="0"/>
                <a:ea typeface="Arial" charset="0"/>
                <a:cs typeface="Arial" charset="0"/>
              </a:rPr>
              <a:t>, M., &amp; </a:t>
            </a:r>
            <a:r>
              <a:rPr lang="en-US" sz="1600" dirty="0" err="1">
                <a:latin typeface="Arial" charset="0"/>
                <a:ea typeface="Arial" charset="0"/>
                <a:cs typeface="Arial" charset="0"/>
              </a:rPr>
              <a:t>Lindenberger</a:t>
            </a:r>
            <a:r>
              <a:rPr lang="en-US" sz="1600" dirty="0">
                <a:latin typeface="Arial" charset="0"/>
                <a:ea typeface="Arial" charset="0"/>
                <a:cs typeface="Arial" charset="0"/>
              </a:rPr>
              <a:t>, U. (2009). FACES Collection. Max Planck Institute for </a:t>
            </a:r>
            <a:r>
              <a:rPr lang="en-US" sz="1600" dirty="0" smtClean="0">
                <a:latin typeface="Arial" charset="0"/>
                <a:ea typeface="Arial" charset="0"/>
                <a:cs typeface="Arial" charset="0"/>
              </a:rPr>
              <a:t>Human 	Development</a:t>
            </a:r>
            <a:r>
              <a:rPr lang="en-US" sz="1600" dirty="0">
                <a:latin typeface="Arial" charset="0"/>
                <a:ea typeface="Arial" charset="0"/>
                <a:cs typeface="Arial" charset="0"/>
              </a:rPr>
              <a:t>. Center for Lifespan Psychology. Berlin, Germany</a:t>
            </a:r>
            <a:r>
              <a:rPr lang="en-US" sz="1600" dirty="0" smtClean="0">
                <a:latin typeface="Arial" charset="0"/>
                <a:ea typeface="Arial" charset="0"/>
                <a:cs typeface="Arial" charset="0"/>
              </a:rPr>
              <a:t>.</a:t>
            </a:r>
          </a:p>
          <a:p>
            <a:pPr marL="0" indent="-457200">
              <a:lnSpc>
                <a:spcPct val="110000"/>
              </a:lnSpc>
              <a:buNone/>
            </a:pPr>
            <a:r>
              <a:rPr lang="en-US" sz="1600" dirty="0" err="1">
                <a:latin typeface="Arial" charset="0"/>
                <a:ea typeface="Arial" charset="0"/>
                <a:cs typeface="Arial" charset="0"/>
              </a:rPr>
              <a:t>Lammers</a:t>
            </a:r>
            <a:r>
              <a:rPr lang="en-US" sz="1600" dirty="0">
                <a:latin typeface="Arial" charset="0"/>
                <a:ea typeface="Arial" charset="0"/>
                <a:cs typeface="Arial" charset="0"/>
              </a:rPr>
              <a:t>, W. J., Davis, S., Davidson, O., &amp; Hogue, K. (2016). Impact of Positive, Negative, and No </a:t>
            </a:r>
            <a:r>
              <a:rPr lang="en-US" sz="1600" dirty="0" smtClean="0">
                <a:latin typeface="Arial" charset="0"/>
                <a:ea typeface="Arial" charset="0"/>
                <a:cs typeface="Arial" charset="0"/>
              </a:rPr>
              <a:t>Personality 	Descriptors </a:t>
            </a:r>
            <a:r>
              <a:rPr lang="en-US" sz="1600" dirty="0">
                <a:latin typeface="Arial" charset="0"/>
                <a:ea typeface="Arial" charset="0"/>
                <a:cs typeface="Arial" charset="0"/>
              </a:rPr>
              <a:t>on the Attractiveness Halo Effect. </a:t>
            </a:r>
            <a:r>
              <a:rPr lang="en-US" sz="1600" i="1" dirty="0">
                <a:latin typeface="Arial" charset="0"/>
                <a:ea typeface="Arial" charset="0"/>
                <a:cs typeface="Arial" charset="0"/>
              </a:rPr>
              <a:t>Psi Chi Journal Of Psychological </a:t>
            </a:r>
            <a:r>
              <a:rPr lang="en-US" sz="1600" i="1" dirty="0" smtClean="0">
                <a:latin typeface="Arial" charset="0"/>
                <a:ea typeface="Arial" charset="0"/>
                <a:cs typeface="Arial" charset="0"/>
              </a:rPr>
              <a:t>Research</a:t>
            </a:r>
            <a:r>
              <a:rPr lang="en-US" sz="1600" dirty="0">
                <a:latin typeface="Arial" charset="0"/>
                <a:ea typeface="Arial" charset="0"/>
                <a:cs typeface="Arial" charset="0"/>
              </a:rPr>
              <a:t>, </a:t>
            </a:r>
            <a:r>
              <a:rPr lang="en-US" sz="1600" i="1" dirty="0">
                <a:latin typeface="Arial" charset="0"/>
                <a:ea typeface="Arial" charset="0"/>
                <a:cs typeface="Arial" charset="0"/>
              </a:rPr>
              <a:t>21</a:t>
            </a:r>
            <a:r>
              <a:rPr lang="en-US" sz="1600" dirty="0">
                <a:latin typeface="Arial" charset="0"/>
                <a:ea typeface="Arial" charset="0"/>
                <a:cs typeface="Arial" charset="0"/>
              </a:rPr>
              <a:t>(1), 29-34.</a:t>
            </a:r>
            <a:endParaRPr lang="en-US" sz="1600" dirty="0" smtClean="0">
              <a:latin typeface="Arial" charset="0"/>
              <a:ea typeface="Arial" charset="0"/>
              <a:cs typeface="Arial" charset="0"/>
            </a:endParaRPr>
          </a:p>
          <a:p>
            <a:pPr marL="0" indent="-457200">
              <a:lnSpc>
                <a:spcPct val="110000"/>
              </a:lnSpc>
              <a:buNone/>
            </a:pPr>
            <a:r>
              <a:rPr lang="en-US" sz="1600" dirty="0" err="1">
                <a:latin typeface="Arial" charset="0"/>
                <a:ea typeface="Arial" charset="0"/>
                <a:cs typeface="Arial" charset="0"/>
              </a:rPr>
              <a:t>Nisbett</a:t>
            </a:r>
            <a:r>
              <a:rPr lang="en-US" sz="1600" dirty="0">
                <a:latin typeface="Arial" charset="0"/>
                <a:ea typeface="Arial" charset="0"/>
                <a:cs typeface="Arial" charset="0"/>
              </a:rPr>
              <a:t>, R. E., &amp; Wilson, T. D. (1977). The halo effect: Evidence for unconscious alteration of judgments. </a:t>
            </a:r>
            <a:r>
              <a:rPr lang="en-US" sz="1600" i="1" dirty="0" smtClean="0">
                <a:latin typeface="Arial" charset="0"/>
                <a:ea typeface="Arial" charset="0"/>
                <a:cs typeface="Arial" charset="0"/>
              </a:rPr>
              <a:t>Journal </a:t>
            </a:r>
            <a:r>
              <a:rPr lang="en-US" sz="1600" i="1" dirty="0">
                <a:latin typeface="Arial" charset="0"/>
                <a:ea typeface="Arial" charset="0"/>
                <a:cs typeface="Arial" charset="0"/>
              </a:rPr>
              <a:t>Of </a:t>
            </a:r>
            <a:r>
              <a:rPr lang="en-US" sz="1600" i="1" dirty="0" smtClean="0">
                <a:latin typeface="Arial" charset="0"/>
                <a:ea typeface="Arial" charset="0"/>
                <a:cs typeface="Arial" charset="0"/>
              </a:rPr>
              <a:t>	Personality </a:t>
            </a:r>
            <a:r>
              <a:rPr lang="en-US" sz="1600" i="1" dirty="0">
                <a:latin typeface="Arial" charset="0"/>
                <a:ea typeface="Arial" charset="0"/>
                <a:cs typeface="Arial" charset="0"/>
              </a:rPr>
              <a:t>And Social Psychology</a:t>
            </a:r>
            <a:r>
              <a:rPr lang="en-US" sz="1600" dirty="0">
                <a:latin typeface="Arial" charset="0"/>
                <a:ea typeface="Arial" charset="0"/>
                <a:cs typeface="Arial" charset="0"/>
              </a:rPr>
              <a:t>, </a:t>
            </a:r>
            <a:r>
              <a:rPr lang="en-US" sz="1600" i="1" dirty="0">
                <a:latin typeface="Arial" charset="0"/>
                <a:ea typeface="Arial" charset="0"/>
                <a:cs typeface="Arial" charset="0"/>
              </a:rPr>
              <a:t>35</a:t>
            </a:r>
            <a:r>
              <a:rPr lang="en-US" sz="1600" dirty="0">
                <a:latin typeface="Arial" charset="0"/>
                <a:ea typeface="Arial" charset="0"/>
                <a:cs typeface="Arial" charset="0"/>
              </a:rPr>
              <a:t>(4), 250-256. </a:t>
            </a:r>
            <a:r>
              <a:rPr lang="en-US" sz="1600" dirty="0" smtClean="0">
                <a:latin typeface="Arial" charset="0"/>
                <a:ea typeface="Arial" charset="0"/>
                <a:cs typeface="Arial" charset="0"/>
              </a:rPr>
              <a:t>doi:10.1037/0022-3514.35.4.250</a:t>
            </a:r>
          </a:p>
          <a:p>
            <a:pPr marL="0" indent="-457200">
              <a:lnSpc>
                <a:spcPct val="110000"/>
              </a:lnSpc>
              <a:buNone/>
            </a:pPr>
            <a:r>
              <a:rPr lang="en-US" sz="1600" dirty="0" err="1" smtClean="0">
                <a:latin typeface="Arial" charset="0"/>
                <a:ea typeface="Arial" charset="0"/>
                <a:cs typeface="Arial" charset="0"/>
              </a:rPr>
              <a:t>Olivola</a:t>
            </a:r>
            <a:r>
              <a:rPr lang="en-US" sz="1600" dirty="0" smtClean="0">
                <a:latin typeface="Arial" charset="0"/>
                <a:ea typeface="Arial" charset="0"/>
                <a:cs typeface="Arial" charset="0"/>
              </a:rPr>
              <a:t>, C.Y., </a:t>
            </a:r>
            <a:r>
              <a:rPr lang="en-US" sz="1600" dirty="0" err="1" smtClean="0">
                <a:latin typeface="Arial" charset="0"/>
                <a:ea typeface="Arial" charset="0"/>
                <a:cs typeface="Arial" charset="0"/>
              </a:rPr>
              <a:t>Todorov</a:t>
            </a:r>
            <a:r>
              <a:rPr lang="en-US" sz="1600" dirty="0" smtClean="0">
                <a:latin typeface="Arial" charset="0"/>
                <a:ea typeface="Arial" charset="0"/>
                <a:cs typeface="Arial" charset="0"/>
              </a:rPr>
              <a:t>, A. (2010) Fooled by first impressions? Reexamining the diagnostic value of appearance based 	inferences. </a:t>
            </a:r>
            <a:r>
              <a:rPr lang="en-US" sz="1600" i="1" dirty="0" smtClean="0">
                <a:latin typeface="Arial" charset="0"/>
                <a:ea typeface="Arial" charset="0"/>
                <a:cs typeface="Arial" charset="0"/>
              </a:rPr>
              <a:t>Journal of Experimental Social Psychology</a:t>
            </a:r>
            <a:r>
              <a:rPr lang="en-US" sz="1600" dirty="0" smtClean="0">
                <a:latin typeface="Arial" charset="0"/>
                <a:ea typeface="Arial" charset="0"/>
                <a:cs typeface="Arial" charset="0"/>
              </a:rPr>
              <a:t>, </a:t>
            </a:r>
            <a:r>
              <a:rPr lang="en-US" sz="1600" i="1" dirty="0" smtClean="0">
                <a:latin typeface="Arial" charset="0"/>
                <a:ea typeface="Arial" charset="0"/>
                <a:cs typeface="Arial" charset="0"/>
              </a:rPr>
              <a:t>46</a:t>
            </a:r>
            <a:r>
              <a:rPr lang="en-US" sz="1600" dirty="0" smtClean="0">
                <a:latin typeface="Arial" charset="0"/>
                <a:ea typeface="Arial" charset="0"/>
                <a:cs typeface="Arial" charset="0"/>
              </a:rPr>
              <a:t>, 315-324. </a:t>
            </a:r>
            <a:r>
              <a:rPr lang="en-US" sz="1600" dirty="0" err="1" smtClean="0">
                <a:latin typeface="Arial" charset="0"/>
                <a:ea typeface="Arial" charset="0"/>
                <a:cs typeface="Arial" charset="0"/>
              </a:rPr>
              <a:t>doi</a:t>
            </a:r>
            <a:r>
              <a:rPr lang="en-US" sz="1600" dirty="0" smtClean="0">
                <a:latin typeface="Arial" charset="0"/>
                <a:ea typeface="Arial" charset="0"/>
                <a:cs typeface="Arial" charset="0"/>
              </a:rPr>
              <a:t>: </a:t>
            </a:r>
            <a:r>
              <a:rPr lang="hr-HR" sz="1600" dirty="0" smtClean="0">
                <a:latin typeface="Arial" charset="0"/>
                <a:ea typeface="Arial" charset="0"/>
                <a:cs typeface="Arial" charset="0"/>
              </a:rPr>
              <a:t>10.1016/j.jesp.2009.12.002 </a:t>
            </a:r>
          </a:p>
          <a:p>
            <a:pPr marL="0" indent="-457200">
              <a:lnSpc>
                <a:spcPct val="110000"/>
              </a:lnSpc>
              <a:buNone/>
            </a:pPr>
            <a:r>
              <a:rPr lang="en-US" sz="1600" dirty="0" err="1">
                <a:latin typeface="Arial" charset="0"/>
                <a:ea typeface="Arial" charset="0"/>
                <a:cs typeface="Arial" charset="0"/>
              </a:rPr>
              <a:t>Shevlin</a:t>
            </a:r>
            <a:r>
              <a:rPr lang="en-US" sz="1600" dirty="0">
                <a:latin typeface="Arial" charset="0"/>
                <a:ea typeface="Arial" charset="0"/>
                <a:cs typeface="Arial" charset="0"/>
              </a:rPr>
              <a:t>, Mark, Walker, Stephanie, Davies, Mark N.O., </a:t>
            </a:r>
            <a:r>
              <a:rPr lang="en-US" sz="1600" dirty="0" err="1">
                <a:latin typeface="Arial" charset="0"/>
                <a:ea typeface="Arial" charset="0"/>
                <a:cs typeface="Arial" charset="0"/>
              </a:rPr>
              <a:t>Banyard</a:t>
            </a:r>
            <a:r>
              <a:rPr lang="en-US" sz="1600" dirty="0">
                <a:latin typeface="Arial" charset="0"/>
                <a:ea typeface="Arial" charset="0"/>
                <a:cs typeface="Arial" charset="0"/>
              </a:rPr>
              <a:t>, Philip, &amp; Lewis, Christopher Alan. (2003). </a:t>
            </a:r>
            <a:r>
              <a:rPr lang="en-US" sz="1600" dirty="0" smtClean="0">
                <a:latin typeface="Arial" charset="0"/>
                <a:ea typeface="Arial" charset="0"/>
                <a:cs typeface="Arial" charset="0"/>
              </a:rPr>
              <a:t>Can </a:t>
            </a:r>
            <a:r>
              <a:rPr lang="en-US" sz="1600" dirty="0">
                <a:latin typeface="Arial" charset="0"/>
                <a:ea typeface="Arial" charset="0"/>
                <a:cs typeface="Arial" charset="0"/>
              </a:rPr>
              <a:t>you </a:t>
            </a:r>
            <a:r>
              <a:rPr lang="en-US" sz="1600" dirty="0" smtClean="0">
                <a:latin typeface="Arial" charset="0"/>
                <a:ea typeface="Arial" charset="0"/>
                <a:cs typeface="Arial" charset="0"/>
              </a:rPr>
              <a:t>	judge </a:t>
            </a:r>
            <a:r>
              <a:rPr lang="en-US" sz="1600" dirty="0">
                <a:latin typeface="Arial" charset="0"/>
                <a:ea typeface="Arial" charset="0"/>
                <a:cs typeface="Arial" charset="0"/>
              </a:rPr>
              <a:t>a book by its cover? Evidence of self–stranger agreement on personality at zero </a:t>
            </a:r>
            <a:r>
              <a:rPr lang="en-US" sz="1600" dirty="0" smtClean="0">
                <a:latin typeface="Arial" charset="0"/>
                <a:ea typeface="Arial" charset="0"/>
                <a:cs typeface="Arial" charset="0"/>
              </a:rPr>
              <a:t>acquaintance</a:t>
            </a:r>
            <a:r>
              <a:rPr lang="en-US" sz="1600" dirty="0">
                <a:latin typeface="Arial" charset="0"/>
                <a:ea typeface="Arial" charset="0"/>
                <a:cs typeface="Arial" charset="0"/>
              </a:rPr>
              <a:t>. </a:t>
            </a:r>
            <a:r>
              <a:rPr lang="en-US" sz="1600" dirty="0" smtClean="0">
                <a:latin typeface="Arial" charset="0"/>
                <a:ea typeface="Arial" charset="0"/>
                <a:cs typeface="Arial" charset="0"/>
              </a:rPr>
              <a:t>	</a:t>
            </a:r>
            <a:r>
              <a:rPr lang="en-US" sz="1600" i="1" dirty="0" smtClean="0">
                <a:latin typeface="Arial" charset="0"/>
                <a:ea typeface="Arial" charset="0"/>
                <a:cs typeface="Arial" charset="0"/>
              </a:rPr>
              <a:t>Personality </a:t>
            </a:r>
            <a:r>
              <a:rPr lang="en-US" sz="1600" i="1" dirty="0">
                <a:latin typeface="Arial" charset="0"/>
                <a:ea typeface="Arial" charset="0"/>
                <a:cs typeface="Arial" charset="0"/>
              </a:rPr>
              <a:t>and Individual Differences,</a:t>
            </a:r>
            <a:r>
              <a:rPr lang="en-US" sz="1600" dirty="0">
                <a:latin typeface="Arial" charset="0"/>
                <a:ea typeface="Arial" charset="0"/>
                <a:cs typeface="Arial" charset="0"/>
              </a:rPr>
              <a:t> </a:t>
            </a:r>
            <a:r>
              <a:rPr lang="en-US" sz="1600" i="1" dirty="0">
                <a:latin typeface="Arial" charset="0"/>
                <a:ea typeface="Arial" charset="0"/>
                <a:cs typeface="Arial" charset="0"/>
              </a:rPr>
              <a:t>35</a:t>
            </a:r>
            <a:r>
              <a:rPr lang="en-US" sz="1600" dirty="0">
                <a:latin typeface="Arial" charset="0"/>
                <a:ea typeface="Arial" charset="0"/>
                <a:cs typeface="Arial" charset="0"/>
              </a:rPr>
              <a:t>(6), 1373-1383</a:t>
            </a:r>
            <a:r>
              <a:rPr lang="en-US" sz="1600" dirty="0" smtClean="0">
                <a:latin typeface="Arial" charset="0"/>
                <a:ea typeface="Arial" charset="0"/>
                <a:cs typeface="Arial" charset="0"/>
              </a:rPr>
              <a:t>.</a:t>
            </a:r>
          </a:p>
          <a:p>
            <a:pPr marL="0" indent="-457200">
              <a:lnSpc>
                <a:spcPct val="110000"/>
              </a:lnSpc>
              <a:buNone/>
            </a:pPr>
            <a:r>
              <a:rPr lang="en-US" sz="1600" dirty="0" err="1" smtClean="0">
                <a:latin typeface="Arial" charset="0"/>
                <a:ea typeface="Arial" charset="0"/>
                <a:cs typeface="Arial" charset="0"/>
              </a:rPr>
              <a:t>Todorov</a:t>
            </a:r>
            <a:r>
              <a:rPr lang="en-US" sz="1600" dirty="0" smtClean="0">
                <a:latin typeface="Arial" charset="0"/>
                <a:ea typeface="Arial" charset="0"/>
                <a:cs typeface="Arial" charset="0"/>
              </a:rPr>
              <a:t>, A., </a:t>
            </a:r>
            <a:r>
              <a:rPr lang="en-US" sz="1600" dirty="0" err="1" smtClean="0">
                <a:latin typeface="Arial" charset="0"/>
                <a:ea typeface="Arial" charset="0"/>
                <a:cs typeface="Arial" charset="0"/>
              </a:rPr>
              <a:t>Dotch</a:t>
            </a:r>
            <a:r>
              <a:rPr lang="en-US" sz="1600" dirty="0" smtClean="0">
                <a:latin typeface="Arial" charset="0"/>
                <a:ea typeface="Arial" charset="0"/>
                <a:cs typeface="Arial" charset="0"/>
              </a:rPr>
              <a:t>, R., Porter, J.M., </a:t>
            </a:r>
            <a:r>
              <a:rPr lang="en-US" sz="1600" dirty="0" err="1" smtClean="0">
                <a:latin typeface="Arial" charset="0"/>
                <a:ea typeface="Arial" charset="0"/>
                <a:cs typeface="Arial" charset="0"/>
              </a:rPr>
              <a:t>Oosterhof</a:t>
            </a:r>
            <a:r>
              <a:rPr lang="en-US" sz="1600" dirty="0" smtClean="0">
                <a:latin typeface="Arial" charset="0"/>
                <a:ea typeface="Arial" charset="0"/>
                <a:cs typeface="Arial" charset="0"/>
              </a:rPr>
              <a:t>, N.N., </a:t>
            </a:r>
            <a:r>
              <a:rPr lang="en-US" sz="1600" dirty="0" err="1">
                <a:latin typeface="Arial" charset="0"/>
                <a:ea typeface="Arial" charset="0"/>
                <a:cs typeface="Arial" charset="0"/>
              </a:rPr>
              <a:t>Falvello</a:t>
            </a:r>
            <a:r>
              <a:rPr lang="en-US" sz="1600" dirty="0">
                <a:latin typeface="Arial" charset="0"/>
                <a:ea typeface="Arial" charset="0"/>
                <a:cs typeface="Arial" charset="0"/>
              </a:rPr>
              <a:t>, </a:t>
            </a:r>
            <a:r>
              <a:rPr lang="en-US" sz="1600" dirty="0" smtClean="0">
                <a:latin typeface="Arial" charset="0"/>
                <a:ea typeface="Arial" charset="0"/>
                <a:cs typeface="Arial" charset="0"/>
              </a:rPr>
              <a:t>V.B. (2013). Validation of data-driven computational 	models of social perception of faces. </a:t>
            </a:r>
            <a:r>
              <a:rPr lang="en-US" sz="1600" i="1" dirty="0" smtClean="0">
                <a:latin typeface="Arial" charset="0"/>
                <a:ea typeface="Arial" charset="0"/>
                <a:cs typeface="Arial" charset="0"/>
              </a:rPr>
              <a:t>Emotion,</a:t>
            </a:r>
            <a:r>
              <a:rPr lang="en-US" sz="1600" dirty="0" smtClean="0">
                <a:latin typeface="Arial" charset="0"/>
                <a:ea typeface="Arial" charset="0"/>
                <a:cs typeface="Arial" charset="0"/>
              </a:rPr>
              <a:t> </a:t>
            </a:r>
            <a:r>
              <a:rPr lang="en-US" sz="1600" i="1" dirty="0" smtClean="0">
                <a:latin typeface="Arial" charset="0"/>
                <a:ea typeface="Arial" charset="0"/>
                <a:cs typeface="Arial" charset="0"/>
              </a:rPr>
              <a:t>13</a:t>
            </a:r>
            <a:r>
              <a:rPr lang="en-US" sz="1600" dirty="0" smtClean="0">
                <a:latin typeface="Arial" charset="0"/>
                <a:ea typeface="Arial" charset="0"/>
                <a:cs typeface="Arial" charset="0"/>
              </a:rPr>
              <a:t>(4), 724-738. </a:t>
            </a:r>
            <a:r>
              <a:rPr lang="en-US" sz="1600" dirty="0" err="1" smtClean="0">
                <a:latin typeface="Arial" charset="0"/>
                <a:ea typeface="Arial" charset="0"/>
                <a:cs typeface="Arial" charset="0"/>
              </a:rPr>
              <a:t>doi</a:t>
            </a:r>
            <a:r>
              <a:rPr lang="en-US" sz="1600" dirty="0" smtClean="0">
                <a:latin typeface="Arial" charset="0"/>
                <a:ea typeface="Arial" charset="0"/>
                <a:cs typeface="Arial" charset="0"/>
              </a:rPr>
              <a:t>: </a:t>
            </a:r>
            <a:r>
              <a:rPr lang="hr-HR" sz="1600" dirty="0" smtClean="0">
                <a:latin typeface="Arial" charset="0"/>
                <a:ea typeface="Arial" charset="0"/>
                <a:cs typeface="Arial" charset="0"/>
              </a:rPr>
              <a:t>10.1037/a0032335 </a:t>
            </a:r>
            <a:endParaRPr lang="hr-HR" sz="1600" dirty="0">
              <a:latin typeface="Arial" charset="0"/>
              <a:ea typeface="Arial" charset="0"/>
              <a:cs typeface="Arial" charset="0"/>
            </a:endParaRPr>
          </a:p>
          <a:p>
            <a:pPr marL="0" indent="-457200">
              <a:lnSpc>
                <a:spcPct val="110000"/>
              </a:lnSpc>
              <a:buNone/>
            </a:pPr>
            <a:r>
              <a:rPr lang="en-US" sz="1600" dirty="0" err="1">
                <a:latin typeface="Arial" charset="0"/>
                <a:ea typeface="Arial" charset="0"/>
                <a:cs typeface="Arial" charset="0"/>
              </a:rPr>
              <a:t>Troje</a:t>
            </a:r>
            <a:r>
              <a:rPr lang="en-US" sz="1600" dirty="0">
                <a:latin typeface="Arial" charset="0"/>
                <a:ea typeface="Arial" charset="0"/>
                <a:cs typeface="Arial" charset="0"/>
              </a:rPr>
              <a:t>, N. and H. H. </a:t>
            </a:r>
            <a:r>
              <a:rPr lang="en-US" sz="1600" dirty="0" err="1">
                <a:latin typeface="Arial" charset="0"/>
                <a:ea typeface="Arial" charset="0"/>
                <a:cs typeface="Arial" charset="0"/>
              </a:rPr>
              <a:t>Bülthoff</a:t>
            </a:r>
            <a:r>
              <a:rPr lang="en-US" sz="1600" dirty="0">
                <a:latin typeface="Arial" charset="0"/>
                <a:ea typeface="Arial" charset="0"/>
                <a:cs typeface="Arial" charset="0"/>
              </a:rPr>
              <a:t>: Face recognition under varying poses: The role of texture and shape. Vision </a:t>
            </a:r>
            <a:r>
              <a:rPr lang="en-US" sz="1600" dirty="0" smtClean="0">
                <a:latin typeface="Arial" charset="0"/>
                <a:ea typeface="Arial" charset="0"/>
                <a:cs typeface="Arial" charset="0"/>
              </a:rPr>
              <a:t>Research 	36</a:t>
            </a:r>
            <a:r>
              <a:rPr lang="en-US" sz="1600" dirty="0">
                <a:latin typeface="Arial" charset="0"/>
                <a:ea typeface="Arial" charset="0"/>
                <a:cs typeface="Arial" charset="0"/>
              </a:rPr>
              <a:t>, 1761-1771 (1996</a:t>
            </a:r>
            <a:r>
              <a:rPr lang="en-US" sz="1600" dirty="0" smtClean="0">
                <a:latin typeface="Arial" charset="0"/>
                <a:ea typeface="Arial" charset="0"/>
                <a:cs typeface="Arial" charset="0"/>
              </a:rPr>
              <a:t>).</a:t>
            </a:r>
          </a:p>
          <a:p>
            <a:pPr marL="0" indent="-457200">
              <a:lnSpc>
                <a:spcPct val="110000"/>
              </a:lnSpc>
              <a:buNone/>
            </a:pPr>
            <a:r>
              <a:rPr lang="en-US" sz="1600" dirty="0" err="1">
                <a:latin typeface="Arial" charset="0"/>
                <a:ea typeface="Arial" charset="0"/>
                <a:cs typeface="Arial" charset="0"/>
              </a:rPr>
              <a:t>Zebrowitz</a:t>
            </a:r>
            <a:r>
              <a:rPr lang="en-US" sz="1600" dirty="0">
                <a:latin typeface="Arial" charset="0"/>
                <a:ea typeface="Arial" charset="0"/>
                <a:cs typeface="Arial" charset="0"/>
              </a:rPr>
              <a:t>, L. A., &amp; Franklin, R. G. (2014). The Attractiveness Halo Effect and the </a:t>
            </a:r>
            <a:r>
              <a:rPr lang="en-US" sz="1600" dirty="0" err="1">
                <a:latin typeface="Arial" charset="0"/>
                <a:ea typeface="Arial" charset="0"/>
                <a:cs typeface="Arial" charset="0"/>
              </a:rPr>
              <a:t>Babyface</a:t>
            </a:r>
            <a:r>
              <a:rPr lang="en-US" sz="1600" dirty="0">
                <a:latin typeface="Arial" charset="0"/>
                <a:ea typeface="Arial" charset="0"/>
                <a:cs typeface="Arial" charset="0"/>
              </a:rPr>
              <a:t> Stereotype in </a:t>
            </a:r>
            <a:r>
              <a:rPr lang="en-US" sz="1600" dirty="0" smtClean="0">
                <a:latin typeface="Arial" charset="0"/>
                <a:ea typeface="Arial" charset="0"/>
                <a:cs typeface="Arial" charset="0"/>
              </a:rPr>
              <a:t>Older </a:t>
            </a:r>
            <a:r>
              <a:rPr lang="en-US" sz="1600" dirty="0">
                <a:latin typeface="Arial" charset="0"/>
                <a:ea typeface="Arial" charset="0"/>
                <a:cs typeface="Arial" charset="0"/>
              </a:rPr>
              <a:t>and </a:t>
            </a:r>
            <a:r>
              <a:rPr lang="en-US" sz="1600" dirty="0" smtClean="0">
                <a:latin typeface="Arial" charset="0"/>
                <a:ea typeface="Arial" charset="0"/>
                <a:cs typeface="Arial" charset="0"/>
              </a:rPr>
              <a:t>	Younger </a:t>
            </a:r>
            <a:r>
              <a:rPr lang="en-US" sz="1600" dirty="0">
                <a:latin typeface="Arial" charset="0"/>
                <a:ea typeface="Arial" charset="0"/>
                <a:cs typeface="Arial" charset="0"/>
              </a:rPr>
              <a:t>Adults: Similarities, Own-Age Accentuation, and Older Adult Positivity Effects. </a:t>
            </a:r>
            <a:r>
              <a:rPr lang="en-US" sz="1600" i="1" dirty="0" smtClean="0">
                <a:latin typeface="Arial" charset="0"/>
                <a:ea typeface="Arial" charset="0"/>
                <a:cs typeface="Arial" charset="0"/>
              </a:rPr>
              <a:t>Experimental  	Aging Research</a:t>
            </a:r>
            <a:r>
              <a:rPr lang="en-US" sz="1600" dirty="0">
                <a:latin typeface="Arial" charset="0"/>
                <a:ea typeface="Arial" charset="0"/>
                <a:cs typeface="Arial" charset="0"/>
              </a:rPr>
              <a:t>, </a:t>
            </a:r>
            <a:r>
              <a:rPr lang="en-US" sz="1600" i="1" dirty="0">
                <a:latin typeface="Arial" charset="0"/>
                <a:ea typeface="Arial" charset="0"/>
                <a:cs typeface="Arial" charset="0"/>
              </a:rPr>
              <a:t>40</a:t>
            </a:r>
            <a:r>
              <a:rPr lang="en-US" sz="1600" dirty="0">
                <a:latin typeface="Arial" charset="0"/>
                <a:ea typeface="Arial" charset="0"/>
                <a:cs typeface="Arial" charset="0"/>
              </a:rPr>
              <a:t>(3), 375-393 19p. doi:10.1080/0361073X.2014.897151</a:t>
            </a:r>
            <a:endParaRPr lang="en-US" sz="1600" dirty="0" smtClean="0">
              <a:latin typeface="Arial" charset="0"/>
              <a:ea typeface="Arial" charset="0"/>
              <a:cs typeface="Arial" charset="0"/>
            </a:endParaRPr>
          </a:p>
          <a:p>
            <a:pPr marL="0" indent="-457200">
              <a:lnSpc>
                <a:spcPct val="110000"/>
              </a:lnSpc>
              <a:buNone/>
            </a:pPr>
            <a:endParaRPr lang="en-US" sz="1800" dirty="0" smtClean="0">
              <a:latin typeface="Arial" charset="0"/>
              <a:ea typeface="Arial" charset="0"/>
              <a:cs typeface="Arial" charset="0"/>
            </a:endParaRPr>
          </a:p>
        </p:txBody>
      </p:sp>
    </p:spTree>
    <p:extLst>
      <p:ext uri="{BB962C8B-B14F-4D97-AF65-F5344CB8AC3E}">
        <p14:creationId xmlns:p14="http://schemas.microsoft.com/office/powerpoint/2010/main" val="707702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3512" y="-154158"/>
            <a:ext cx="10515600" cy="1325563"/>
          </a:xfrm>
        </p:spPr>
        <p:txBody>
          <a:bodyPr>
            <a:normAutofit/>
          </a:bodyPr>
          <a:lstStyle/>
          <a:p>
            <a:pPr algn="ctr"/>
            <a:r>
              <a:rPr lang="en-US" sz="3600" dirty="0" smtClean="0">
                <a:latin typeface="Arial" charset="0"/>
                <a:ea typeface="Arial" charset="0"/>
                <a:cs typeface="Arial" charset="0"/>
              </a:rPr>
              <a:t>Abstract</a:t>
            </a:r>
            <a:endParaRPr lang="en-US" sz="3600" dirty="0">
              <a:latin typeface="Arial" charset="0"/>
              <a:ea typeface="Arial" charset="0"/>
              <a:cs typeface="Arial" charset="0"/>
            </a:endParaRPr>
          </a:p>
        </p:txBody>
      </p:sp>
      <p:sp>
        <p:nvSpPr>
          <p:cNvPr id="4" name="TextBox 3"/>
          <p:cNvSpPr txBox="1"/>
          <p:nvPr/>
        </p:nvSpPr>
        <p:spPr>
          <a:xfrm>
            <a:off x="1209823" y="724524"/>
            <a:ext cx="9762978" cy="6771084"/>
          </a:xfrm>
          <a:prstGeom prst="rect">
            <a:avLst/>
          </a:prstGeom>
          <a:noFill/>
        </p:spPr>
        <p:txBody>
          <a:bodyPr wrap="square" rtlCol="0">
            <a:spAutoFit/>
          </a:bodyPr>
          <a:lstStyle/>
          <a:p>
            <a:r>
              <a:rPr lang="en-US" sz="2200" dirty="0">
                <a:latin typeface="Arial" charset="0"/>
                <a:ea typeface="Arial" charset="0"/>
                <a:cs typeface="Arial" charset="0"/>
              </a:rPr>
              <a:t>This survey is the first in a series of studies utilizing </a:t>
            </a:r>
            <a:r>
              <a:rPr lang="en-US" sz="2200" dirty="0" err="1">
                <a:latin typeface="Arial" charset="0"/>
                <a:ea typeface="Arial" charset="0"/>
                <a:cs typeface="Arial" charset="0"/>
              </a:rPr>
              <a:t>Amazon.com’s</a:t>
            </a:r>
            <a:r>
              <a:rPr lang="en-US" sz="2200" dirty="0">
                <a:latin typeface="Arial" charset="0"/>
                <a:ea typeface="Arial" charset="0"/>
                <a:cs typeface="Arial" charset="0"/>
              </a:rPr>
              <a:t> Mechanical Turk (</a:t>
            </a:r>
            <a:r>
              <a:rPr lang="en-US" sz="2200" dirty="0" err="1">
                <a:latin typeface="Arial" charset="0"/>
                <a:ea typeface="Arial" charset="0"/>
                <a:cs typeface="Arial" charset="0"/>
              </a:rPr>
              <a:t>MTurk</a:t>
            </a:r>
            <a:r>
              <a:rPr lang="en-US" sz="2200" dirty="0" smtClean="0">
                <a:latin typeface="Arial" charset="0"/>
                <a:ea typeface="Arial" charset="0"/>
                <a:cs typeface="Arial" charset="0"/>
              </a:rPr>
              <a:t>) format </a:t>
            </a:r>
            <a:r>
              <a:rPr lang="en-US" sz="2200" dirty="0">
                <a:latin typeface="Arial" charset="0"/>
                <a:ea typeface="Arial" charset="0"/>
                <a:cs typeface="Arial" charset="0"/>
              </a:rPr>
              <a:t>to investigate the facial inference process. Participants in this study were asked to infer the emotions and personality traits shown in three facial expressions (angry, sad, happy) of young white females and males in six photographs. Each picture was presented for 10 seconds followed by four questions about the individual in the picture. The first question asked participants to identify the emotion shown, from a list of six emotions (anger, disgust, fear, happiness, sadness, surprise). The next three questions </a:t>
            </a:r>
            <a:r>
              <a:rPr lang="en-US" sz="2200" dirty="0" smtClean="0">
                <a:latin typeface="Arial" charset="0"/>
                <a:ea typeface="Arial" charset="0"/>
                <a:cs typeface="Arial" charset="0"/>
              </a:rPr>
              <a:t>consisted </a:t>
            </a:r>
            <a:r>
              <a:rPr lang="en-US" sz="2200" dirty="0">
                <a:latin typeface="Arial" charset="0"/>
                <a:ea typeface="Arial" charset="0"/>
                <a:cs typeface="Arial" charset="0"/>
              </a:rPr>
              <a:t>of condensed sets of the Big Five personality adjective markers (Saucier, 1994), the three Self-Assessment Manikin dimensions (SAM) (Bradley &amp; Lang, 1994), and items related to attractiveness, perceived motivation and morality inferences</a:t>
            </a:r>
            <a:r>
              <a:rPr lang="en-US" sz="2200" dirty="0" smtClean="0">
                <a:latin typeface="Arial" charset="0"/>
                <a:ea typeface="Arial" charset="0"/>
                <a:cs typeface="Arial" charset="0"/>
              </a:rPr>
              <a:t>. </a:t>
            </a:r>
            <a:r>
              <a:rPr lang="en-US" sz="2200" dirty="0">
                <a:latin typeface="Arial" charset="0"/>
                <a:ea typeface="Arial" charset="0"/>
                <a:cs typeface="Arial" charset="0"/>
              </a:rPr>
              <a:t>Happy expressions were rated as </a:t>
            </a:r>
            <a:r>
              <a:rPr lang="en-US" sz="2200" dirty="0" smtClean="0">
                <a:latin typeface="Arial" charset="0"/>
                <a:ea typeface="Arial" charset="0"/>
                <a:cs typeface="Arial" charset="0"/>
              </a:rPr>
              <a:t>good and </a:t>
            </a:r>
            <a:r>
              <a:rPr lang="en-US" sz="2200" dirty="0">
                <a:latin typeface="Arial" charset="0"/>
                <a:ea typeface="Arial" charset="0"/>
                <a:cs typeface="Arial" charset="0"/>
              </a:rPr>
              <a:t>positive on </a:t>
            </a:r>
            <a:r>
              <a:rPr lang="en-US" sz="2200" dirty="0" smtClean="0">
                <a:latin typeface="Arial" charset="0"/>
                <a:ea typeface="Arial" charset="0"/>
                <a:cs typeface="Arial" charset="0"/>
              </a:rPr>
              <a:t>various personality </a:t>
            </a:r>
            <a:r>
              <a:rPr lang="en-US" sz="2200" dirty="0">
                <a:latin typeface="Arial" charset="0"/>
                <a:ea typeface="Arial" charset="0"/>
                <a:cs typeface="Arial" charset="0"/>
              </a:rPr>
              <a:t>traits, and </a:t>
            </a:r>
            <a:r>
              <a:rPr lang="en-US" sz="2200" dirty="0" smtClean="0">
                <a:latin typeface="Arial" charset="0"/>
                <a:ea typeface="Arial" charset="0"/>
                <a:cs typeface="Arial" charset="0"/>
              </a:rPr>
              <a:t>attractive. </a:t>
            </a:r>
            <a:r>
              <a:rPr lang="en-US" sz="2200" dirty="0">
                <a:latin typeface="Arial" charset="0"/>
                <a:ea typeface="Arial" charset="0"/>
                <a:cs typeface="Arial" charset="0"/>
              </a:rPr>
              <a:t>Participants inferred angry faces as highly negative on all measures including bad, threatening, and not pleasing to look at. Sad emotional expressions were </a:t>
            </a:r>
            <a:r>
              <a:rPr lang="en-US" sz="2200" dirty="0" smtClean="0">
                <a:latin typeface="Arial" charset="0"/>
                <a:ea typeface="Arial" charset="0"/>
                <a:cs typeface="Arial" charset="0"/>
              </a:rPr>
              <a:t>associated </a:t>
            </a:r>
            <a:r>
              <a:rPr lang="en-US" sz="2200" dirty="0">
                <a:latin typeface="Arial" charset="0"/>
                <a:ea typeface="Arial" charset="0"/>
                <a:cs typeface="Arial" charset="0"/>
              </a:rPr>
              <a:t>with </a:t>
            </a:r>
            <a:r>
              <a:rPr lang="en-US" sz="2200" dirty="0" smtClean="0">
                <a:latin typeface="Arial" charset="0"/>
                <a:ea typeface="Arial" charset="0"/>
                <a:cs typeface="Arial" charset="0"/>
              </a:rPr>
              <a:t>both negative </a:t>
            </a:r>
            <a:r>
              <a:rPr lang="en-US" sz="2200" dirty="0">
                <a:latin typeface="Arial" charset="0"/>
                <a:ea typeface="Arial" charset="0"/>
                <a:cs typeface="Arial" charset="0"/>
              </a:rPr>
              <a:t>and positive personality traits and the individuals were considered </a:t>
            </a:r>
            <a:r>
              <a:rPr lang="en-US" sz="2200" dirty="0" smtClean="0">
                <a:latin typeface="Arial" charset="0"/>
                <a:ea typeface="Arial" charset="0"/>
                <a:cs typeface="Arial" charset="0"/>
              </a:rPr>
              <a:t>both unattractive </a:t>
            </a:r>
            <a:r>
              <a:rPr lang="en-US" sz="2200" dirty="0">
                <a:latin typeface="Arial" charset="0"/>
                <a:ea typeface="Arial" charset="0"/>
                <a:cs typeface="Arial" charset="0"/>
              </a:rPr>
              <a:t>and good.</a:t>
            </a:r>
          </a:p>
          <a:p>
            <a:endParaRPr lang="en-US" sz="2000" dirty="0"/>
          </a:p>
          <a:p>
            <a:endParaRPr lang="en-US" dirty="0"/>
          </a:p>
        </p:txBody>
      </p:sp>
    </p:spTree>
    <p:extLst>
      <p:ext uri="{BB962C8B-B14F-4D97-AF65-F5344CB8AC3E}">
        <p14:creationId xmlns:p14="http://schemas.microsoft.com/office/powerpoint/2010/main" val="713375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5124"/>
            <a:ext cx="10515600" cy="1325563"/>
          </a:xfrm>
        </p:spPr>
        <p:txBody>
          <a:bodyPr>
            <a:normAutofit/>
          </a:bodyPr>
          <a:lstStyle/>
          <a:p>
            <a:pPr algn="ctr"/>
            <a:r>
              <a:rPr lang="en-US" sz="3600" dirty="0" smtClean="0">
                <a:latin typeface="Arial" charset="0"/>
                <a:ea typeface="Arial" charset="0"/>
                <a:cs typeface="Arial" charset="0"/>
              </a:rPr>
              <a:t>Literature Review</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616507"/>
            <a:ext cx="10515600" cy="6241493"/>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200" b="1" dirty="0" smtClean="0">
                <a:latin typeface="Arial" charset="0"/>
                <a:ea typeface="Arial" charset="0"/>
                <a:cs typeface="Arial" charset="0"/>
              </a:rPr>
              <a:t>Trait Inference</a:t>
            </a:r>
          </a:p>
          <a:p>
            <a:pPr>
              <a:lnSpc>
                <a:spcPct val="100000"/>
              </a:lnSpc>
              <a:spcBef>
                <a:spcPts val="0"/>
              </a:spcBef>
            </a:pPr>
            <a:r>
              <a:rPr lang="en-US" sz="2200" dirty="0" smtClean="0">
                <a:latin typeface="Arial" charset="0"/>
                <a:ea typeface="Arial" charset="0"/>
                <a:cs typeface="Arial" charset="0"/>
              </a:rPr>
              <a:t>Evidence of facial features revealing the personality characteristics of strangers, ’kernel of truth hypothesis,’ using the EEP(Eysenck et al., 1996; Berry &amp; </a:t>
            </a:r>
            <a:r>
              <a:rPr lang="en-US" sz="2200" dirty="0" err="1" smtClean="0">
                <a:latin typeface="Arial" charset="0"/>
                <a:ea typeface="Arial" charset="0"/>
                <a:cs typeface="Arial" charset="0"/>
              </a:rPr>
              <a:t>Wero</a:t>
            </a:r>
            <a:r>
              <a:rPr lang="en-US" sz="2200" dirty="0" smtClean="0">
                <a:latin typeface="Arial" charset="0"/>
                <a:ea typeface="Arial" charset="0"/>
                <a:cs typeface="Arial" charset="0"/>
              </a:rPr>
              <a:t>, 1993, p. 498; </a:t>
            </a:r>
            <a:r>
              <a:rPr lang="en-US" sz="2200" dirty="0" err="1" smtClean="0">
                <a:latin typeface="Arial" charset="0"/>
                <a:ea typeface="Arial" charset="0"/>
                <a:cs typeface="Arial" charset="0"/>
              </a:rPr>
              <a:t>Shevlin</a:t>
            </a:r>
            <a:r>
              <a:rPr lang="en-US" sz="2200" dirty="0" smtClean="0">
                <a:latin typeface="Arial" charset="0"/>
                <a:ea typeface="Arial" charset="0"/>
                <a:cs typeface="Arial" charset="0"/>
              </a:rPr>
              <a:t>, Walker, </a:t>
            </a:r>
            <a:r>
              <a:rPr lang="en-US" sz="2200" dirty="0" err="1" smtClean="0">
                <a:latin typeface="Arial" charset="0"/>
                <a:ea typeface="Arial" charset="0"/>
                <a:cs typeface="Arial" charset="0"/>
              </a:rPr>
              <a:t>Banyard</a:t>
            </a:r>
            <a:r>
              <a:rPr lang="en-US" sz="2200" dirty="0" smtClean="0">
                <a:latin typeface="Arial" charset="0"/>
                <a:ea typeface="Arial" charset="0"/>
                <a:cs typeface="Arial" charset="0"/>
              </a:rPr>
              <a:t>, &amp; Lewis, 2003).</a:t>
            </a:r>
          </a:p>
          <a:p>
            <a:pPr>
              <a:lnSpc>
                <a:spcPct val="100000"/>
              </a:lnSpc>
              <a:spcBef>
                <a:spcPts val="0"/>
              </a:spcBef>
            </a:pPr>
            <a:r>
              <a:rPr lang="en-US" sz="2200" dirty="0" smtClean="0">
                <a:latin typeface="Arial" charset="0"/>
                <a:ea typeface="Arial" charset="0"/>
                <a:cs typeface="Arial" charset="0"/>
              </a:rPr>
              <a:t>Emotional expression has been related to perceived attractiveness (</a:t>
            </a:r>
            <a:r>
              <a:rPr lang="en-US" sz="2200" dirty="0" err="1" smtClean="0">
                <a:latin typeface="Arial" charset="0"/>
                <a:ea typeface="Arial" charset="0"/>
                <a:cs typeface="Arial" charset="0"/>
              </a:rPr>
              <a:t>Golle</a:t>
            </a:r>
            <a:r>
              <a:rPr lang="en-US" sz="2200" dirty="0" smtClean="0">
                <a:latin typeface="Arial" charset="0"/>
                <a:ea typeface="Arial" charset="0"/>
                <a:cs typeface="Arial" charset="0"/>
              </a:rPr>
              <a:t>, Mast, &amp; </a:t>
            </a:r>
            <a:r>
              <a:rPr lang="en-US" sz="2200" dirty="0" err="1" smtClean="0">
                <a:latin typeface="Arial" charset="0"/>
                <a:ea typeface="Arial" charset="0"/>
                <a:cs typeface="Arial" charset="0"/>
              </a:rPr>
              <a:t>Lobmaier</a:t>
            </a:r>
            <a:r>
              <a:rPr lang="en-US" sz="2200" dirty="0" smtClean="0">
                <a:latin typeface="Arial" charset="0"/>
                <a:ea typeface="Arial" charset="0"/>
                <a:cs typeface="Arial" charset="0"/>
              </a:rPr>
              <a:t> (2014).</a:t>
            </a:r>
          </a:p>
          <a:p>
            <a:pPr>
              <a:lnSpc>
                <a:spcPct val="100000"/>
              </a:lnSpc>
              <a:spcBef>
                <a:spcPts val="0"/>
              </a:spcBef>
            </a:pPr>
            <a:r>
              <a:rPr lang="en-US" sz="2200" dirty="0" smtClean="0">
                <a:latin typeface="Arial" charset="0"/>
                <a:ea typeface="Arial" charset="0"/>
                <a:cs typeface="Arial" charset="0"/>
              </a:rPr>
              <a:t>There is evidence of a relation between perception of social dominance and submissiveness and facial expression (</a:t>
            </a:r>
            <a:r>
              <a:rPr lang="en-US" sz="2200" dirty="0" err="1" smtClean="0">
                <a:latin typeface="Arial" charset="0"/>
                <a:ea typeface="Arial" charset="0"/>
                <a:cs typeface="Arial" charset="0"/>
              </a:rPr>
              <a:t>Hereli</a:t>
            </a:r>
            <a:r>
              <a:rPr lang="en-US" sz="2200" dirty="0" smtClean="0">
                <a:latin typeface="Arial" charset="0"/>
                <a:ea typeface="Arial" charset="0"/>
                <a:cs typeface="Arial" charset="0"/>
              </a:rPr>
              <a:t>, </a:t>
            </a:r>
            <a:r>
              <a:rPr lang="en-US" sz="2200" dirty="0" err="1" smtClean="0">
                <a:latin typeface="Arial" charset="0"/>
                <a:ea typeface="Arial" charset="0"/>
                <a:cs typeface="Arial" charset="0"/>
              </a:rPr>
              <a:t>Shomrat</a:t>
            </a:r>
            <a:r>
              <a:rPr lang="en-US" sz="2200" dirty="0" smtClean="0">
                <a:latin typeface="Arial" charset="0"/>
                <a:ea typeface="Arial" charset="0"/>
                <a:cs typeface="Arial" charset="0"/>
              </a:rPr>
              <a:t>, &amp; Hess, 2009).</a:t>
            </a:r>
          </a:p>
          <a:p>
            <a:pPr marL="0" indent="0">
              <a:lnSpc>
                <a:spcPct val="100000"/>
              </a:lnSpc>
              <a:spcBef>
                <a:spcPts val="0"/>
              </a:spcBef>
              <a:buNone/>
            </a:pPr>
            <a:r>
              <a:rPr lang="en-US" sz="2200" b="1" dirty="0" smtClean="0">
                <a:latin typeface="Arial" charset="0"/>
                <a:ea typeface="Arial" charset="0"/>
                <a:cs typeface="Arial" charset="0"/>
              </a:rPr>
              <a:t>Trait Grouping</a:t>
            </a:r>
          </a:p>
          <a:p>
            <a:pPr>
              <a:lnSpc>
                <a:spcPct val="100000"/>
              </a:lnSpc>
              <a:spcBef>
                <a:spcPts val="0"/>
              </a:spcBef>
            </a:pPr>
            <a:r>
              <a:rPr lang="en-US" sz="2200" dirty="0" err="1" smtClean="0">
                <a:latin typeface="Arial" charset="0"/>
                <a:ea typeface="Arial" charset="0"/>
                <a:cs typeface="Arial" charset="0"/>
              </a:rPr>
              <a:t>Nisbett</a:t>
            </a:r>
            <a:r>
              <a:rPr lang="en-US" sz="2200" dirty="0" smtClean="0">
                <a:latin typeface="Arial" charset="0"/>
                <a:ea typeface="Arial" charset="0"/>
                <a:cs typeface="Arial" charset="0"/>
              </a:rPr>
              <a:t> &amp; Wilson (1977) were early pioneers in researching the unconscious attribution of positive personality traits (halo effect) or negative personality traits (horns effect) using a global characteristic (positive: good, happy, or attractive; negative: bad, angry, or unattractive).</a:t>
            </a:r>
          </a:p>
          <a:p>
            <a:pPr>
              <a:lnSpc>
                <a:spcPct val="100000"/>
              </a:lnSpc>
              <a:spcBef>
                <a:spcPts val="0"/>
              </a:spcBef>
            </a:pPr>
            <a:r>
              <a:rPr lang="en-US" sz="2200" dirty="0" smtClean="0">
                <a:latin typeface="Arial" charset="0"/>
                <a:ea typeface="Arial" charset="0"/>
                <a:cs typeface="Arial" charset="0"/>
              </a:rPr>
              <a:t>Previous literature has shown that women were rated significantly higher on positive personality attributes when participants were provided a positive description or no description of a woman in a picture compared to a negative description (</a:t>
            </a:r>
            <a:r>
              <a:rPr lang="en-US" sz="2200" dirty="0" err="1" smtClean="0">
                <a:latin typeface="Arial" charset="0"/>
                <a:ea typeface="Arial" charset="0"/>
                <a:cs typeface="Arial" charset="0"/>
              </a:rPr>
              <a:t>Lammers</a:t>
            </a:r>
            <a:r>
              <a:rPr lang="en-US" sz="2200" dirty="0" smtClean="0">
                <a:latin typeface="Arial" charset="0"/>
                <a:ea typeface="Arial" charset="0"/>
                <a:cs typeface="Arial" charset="0"/>
              </a:rPr>
              <a:t>, Davis, Davidson, &amp; Hogue, 2016). However, the women were rated as equally attractive across each description condition. </a:t>
            </a:r>
          </a:p>
          <a:p>
            <a:pPr>
              <a:lnSpc>
                <a:spcPct val="100000"/>
              </a:lnSpc>
              <a:spcBef>
                <a:spcPts val="0"/>
              </a:spcBef>
            </a:pPr>
            <a:endParaRPr lang="en-US" sz="2400" b="1" dirty="0" smtClean="0">
              <a:latin typeface="Arial" charset="0"/>
              <a:ea typeface="Arial" charset="0"/>
              <a:cs typeface="Arial" charset="0"/>
            </a:endParaRPr>
          </a:p>
          <a:p>
            <a:pPr marL="0" indent="0">
              <a:lnSpc>
                <a:spcPct val="100000"/>
              </a:lnSpc>
              <a:spcBef>
                <a:spcPts val="0"/>
              </a:spcBef>
              <a:buNone/>
            </a:pPr>
            <a:endParaRPr lang="en-US" sz="2400" b="1" dirty="0" smtClean="0">
              <a:latin typeface="Arial" charset="0"/>
              <a:ea typeface="Arial" charset="0"/>
              <a:cs typeface="Arial" charset="0"/>
            </a:endParaRPr>
          </a:p>
          <a:p>
            <a:pPr>
              <a:lnSpc>
                <a:spcPct val="100000"/>
              </a:lnSpc>
              <a:spcBef>
                <a:spcPts val="0"/>
              </a:spcBef>
            </a:pPr>
            <a:endParaRPr lang="en-US" sz="2400" dirty="0" smtClean="0">
              <a:latin typeface="Arial" charset="0"/>
              <a:ea typeface="Arial" charset="0"/>
              <a:cs typeface="Arial" charset="0"/>
            </a:endParaRPr>
          </a:p>
          <a:p>
            <a:pPr>
              <a:lnSpc>
                <a:spcPct val="100000"/>
              </a:lnSpc>
              <a:spcBef>
                <a:spcPts val="0"/>
              </a:spcBef>
            </a:pPr>
            <a:endParaRPr lang="en-US" sz="2400" dirty="0" smtClean="0">
              <a:latin typeface="Arial" charset="0"/>
              <a:ea typeface="Arial" charset="0"/>
              <a:cs typeface="Arial" charset="0"/>
            </a:endParaRPr>
          </a:p>
        </p:txBody>
      </p:sp>
    </p:spTree>
    <p:extLst>
      <p:ext uri="{BB962C8B-B14F-4D97-AF65-F5344CB8AC3E}">
        <p14:creationId xmlns:p14="http://schemas.microsoft.com/office/powerpoint/2010/main" val="968439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159"/>
            <a:ext cx="10515600" cy="1325563"/>
          </a:xfrm>
        </p:spPr>
        <p:txBody>
          <a:bodyPr>
            <a:normAutofit/>
          </a:bodyPr>
          <a:lstStyle/>
          <a:p>
            <a:pPr algn="ctr"/>
            <a:r>
              <a:rPr lang="en-US" sz="3600" dirty="0" smtClean="0">
                <a:latin typeface="Arial" charset="0"/>
                <a:ea typeface="Arial" charset="0"/>
                <a:cs typeface="Arial" charset="0"/>
              </a:rPr>
              <a:t>Literature Review (Continued)</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661180"/>
            <a:ext cx="10515600" cy="6569614"/>
          </a:xfrm>
        </p:spPr>
        <p:txBody>
          <a:bodyPr>
            <a:normAutofit fontScale="77500" lnSpcReduction="20000"/>
          </a:bodyPr>
          <a:lstStyle/>
          <a:p>
            <a:pPr>
              <a:lnSpc>
                <a:spcPct val="100000"/>
              </a:lnSpc>
              <a:spcBef>
                <a:spcPts val="0"/>
              </a:spcBef>
              <a:defRPr/>
            </a:pPr>
            <a:r>
              <a:rPr lang="en-US" dirty="0">
                <a:latin typeface="Arial" charset="0"/>
                <a:ea typeface="Arial" charset="0"/>
                <a:cs typeface="Arial" charset="0"/>
              </a:rPr>
              <a:t>Another </a:t>
            </a:r>
            <a:r>
              <a:rPr lang="en-US" dirty="0" smtClean="0">
                <a:latin typeface="Arial" charset="0"/>
                <a:ea typeface="Arial" charset="0"/>
                <a:cs typeface="Arial" charset="0"/>
              </a:rPr>
              <a:t>study investigated the attractiveness halo effect (more attractive people are seen more positively) and </a:t>
            </a:r>
            <a:r>
              <a:rPr lang="en-US" dirty="0" err="1">
                <a:latin typeface="Arial" charset="0"/>
                <a:ea typeface="Arial" charset="0"/>
                <a:cs typeface="Arial" charset="0"/>
              </a:rPr>
              <a:t>babyface</a:t>
            </a:r>
            <a:r>
              <a:rPr lang="en-US" dirty="0">
                <a:latin typeface="Arial" charset="0"/>
                <a:ea typeface="Arial" charset="0"/>
                <a:cs typeface="Arial" charset="0"/>
              </a:rPr>
              <a:t> </a:t>
            </a:r>
            <a:r>
              <a:rPr lang="en-US" dirty="0" smtClean="0">
                <a:latin typeface="Arial" charset="0"/>
                <a:ea typeface="Arial" charset="0"/>
                <a:cs typeface="Arial" charset="0"/>
              </a:rPr>
              <a:t>stereotypes (more childlike impressions of more </a:t>
            </a:r>
            <a:r>
              <a:rPr lang="en-US" dirty="0" err="1" smtClean="0">
                <a:latin typeface="Arial" charset="0"/>
                <a:ea typeface="Arial" charset="0"/>
                <a:cs typeface="Arial" charset="0"/>
              </a:rPr>
              <a:t>babyfaced</a:t>
            </a:r>
            <a:r>
              <a:rPr lang="en-US" dirty="0">
                <a:latin typeface="Arial" charset="0"/>
                <a:ea typeface="Arial" charset="0"/>
                <a:cs typeface="Arial" charset="0"/>
              </a:rPr>
              <a:t> </a:t>
            </a:r>
            <a:r>
              <a:rPr lang="en-US" dirty="0" smtClean="0">
                <a:latin typeface="Arial" charset="0"/>
                <a:ea typeface="Arial" charset="0"/>
                <a:cs typeface="Arial" charset="0"/>
              </a:rPr>
              <a:t>people) of older and younger neutral expressions (</a:t>
            </a:r>
            <a:r>
              <a:rPr lang="en-US" dirty="0" err="1" smtClean="0">
                <a:latin typeface="Arial" charset="0"/>
                <a:ea typeface="Arial" charset="0"/>
                <a:cs typeface="Arial" charset="0"/>
              </a:rPr>
              <a:t>Zebrowitz</a:t>
            </a:r>
            <a:r>
              <a:rPr lang="en-US" dirty="0" smtClean="0">
                <a:latin typeface="Arial" charset="0"/>
                <a:ea typeface="Arial" charset="0"/>
                <a:cs typeface="Arial" charset="0"/>
              </a:rPr>
              <a:t> &amp; Franklin, 2014). Old adult and young adult participants exhibited an attractiveness halo effect and the </a:t>
            </a:r>
            <a:r>
              <a:rPr lang="en-US" dirty="0" err="1" smtClean="0">
                <a:latin typeface="Arial" charset="0"/>
                <a:ea typeface="Arial" charset="0"/>
                <a:cs typeface="Arial" charset="0"/>
              </a:rPr>
              <a:t>babyface</a:t>
            </a:r>
            <a:r>
              <a:rPr lang="en-US" dirty="0" smtClean="0">
                <a:latin typeface="Arial" charset="0"/>
                <a:ea typeface="Arial" charset="0"/>
                <a:cs typeface="Arial" charset="0"/>
              </a:rPr>
              <a:t> stereotype for old and young faces, but stronger face stereotypes were found for faces closer to the participants’ age (</a:t>
            </a:r>
            <a:r>
              <a:rPr lang="en-US" dirty="0" err="1" smtClean="0">
                <a:latin typeface="Arial" charset="0"/>
                <a:ea typeface="Arial" charset="0"/>
                <a:cs typeface="Arial" charset="0"/>
              </a:rPr>
              <a:t>Zebrowitz</a:t>
            </a:r>
            <a:r>
              <a:rPr lang="en-US" dirty="0" smtClean="0">
                <a:latin typeface="Arial" charset="0"/>
                <a:ea typeface="Arial" charset="0"/>
                <a:cs typeface="Arial" charset="0"/>
              </a:rPr>
              <a:t> &amp; Franklin, 2014).</a:t>
            </a:r>
          </a:p>
          <a:p>
            <a:pPr>
              <a:lnSpc>
                <a:spcPct val="100000"/>
              </a:lnSpc>
              <a:spcBef>
                <a:spcPts val="0"/>
              </a:spcBef>
              <a:defRPr/>
            </a:pPr>
            <a:r>
              <a:rPr lang="en-US" dirty="0" smtClean="0">
                <a:latin typeface="Arial" charset="0"/>
                <a:ea typeface="Arial" charset="0"/>
                <a:cs typeface="Arial" charset="0"/>
              </a:rPr>
              <a:t>Personality inference groupings used for the answer choices were verified by </a:t>
            </a:r>
            <a:r>
              <a:rPr lang="en-US" dirty="0" err="1" smtClean="0">
                <a:latin typeface="Arial" charset="0"/>
                <a:ea typeface="Arial" charset="0"/>
                <a:cs typeface="Arial" charset="0"/>
              </a:rPr>
              <a:t>Radeke</a:t>
            </a:r>
            <a:r>
              <a:rPr lang="en-US" dirty="0" smtClean="0">
                <a:latin typeface="Arial" charset="0"/>
                <a:ea typeface="Arial" charset="0"/>
                <a:cs typeface="Arial" charset="0"/>
              </a:rPr>
              <a:t> and Stahelski (2014) in a longer form of this study. The three S.A.M. temperament dimensions, 40 adjective markers for the Big 5 personality traits, and other characteristics were tested for trait grouping based on facial expression (happy, angry, and sad). The results found evidence of halo and horns effects. The personality inferences made are represented in the vertical axis of each line graph.</a:t>
            </a:r>
            <a:endParaRPr lang="en-US" b="1" dirty="0" smtClean="0">
              <a:latin typeface="Arial" charset="0"/>
              <a:ea typeface="Arial" charset="0"/>
              <a:cs typeface="Arial" charset="0"/>
            </a:endParaRPr>
          </a:p>
          <a:p>
            <a:pPr marL="0" marR="0" lvl="0" indent="0" defTabSz="914400" eaLnBrk="1" fontAlgn="auto" latinLnBrk="0" hangingPunct="1">
              <a:lnSpc>
                <a:spcPct val="100000"/>
              </a:lnSpc>
              <a:spcBef>
                <a:spcPts val="0"/>
              </a:spcBef>
              <a:spcAft>
                <a:spcPts val="0"/>
              </a:spcAft>
              <a:buClrTx/>
              <a:buSzTx/>
              <a:buFontTx/>
              <a:buNone/>
              <a:tabLst/>
              <a:defRPr/>
            </a:pPr>
            <a:r>
              <a:rPr lang="en-US" b="1" dirty="0" err="1" smtClean="0">
                <a:latin typeface="Arial" charset="0"/>
                <a:ea typeface="Arial" charset="0"/>
                <a:cs typeface="Arial" charset="0"/>
              </a:rPr>
              <a:t>MTurk</a:t>
            </a:r>
            <a:endParaRPr lang="en-US" b="1" dirty="0" smtClean="0">
              <a:latin typeface="Arial" charset="0"/>
              <a:ea typeface="Arial" charset="0"/>
              <a:cs typeface="Arial" charset="0"/>
            </a:endParaRPr>
          </a:p>
          <a:p>
            <a:pPr>
              <a:lnSpc>
                <a:spcPct val="100000"/>
              </a:lnSpc>
              <a:spcBef>
                <a:spcPts val="0"/>
              </a:spcBef>
            </a:pPr>
            <a:r>
              <a:rPr lang="en-US" dirty="0" err="1">
                <a:latin typeface="Arial" charset="0"/>
                <a:ea typeface="Arial" charset="0"/>
                <a:cs typeface="Arial" charset="0"/>
              </a:rPr>
              <a:t>MTurk</a:t>
            </a:r>
            <a:r>
              <a:rPr lang="en-US" dirty="0">
                <a:latin typeface="Arial" charset="0"/>
                <a:ea typeface="Arial" charset="0"/>
                <a:cs typeface="Arial" charset="0"/>
              </a:rPr>
              <a:t> is considered to be an inexpensive and convenient tool for recruiting participants from diverse subject pools (</a:t>
            </a:r>
            <a:r>
              <a:rPr lang="en-US" dirty="0" err="1">
                <a:latin typeface="Arial" charset="0"/>
                <a:ea typeface="Arial" charset="0"/>
                <a:cs typeface="Arial" charset="0"/>
              </a:rPr>
              <a:t>Berinsky</a:t>
            </a:r>
            <a:r>
              <a:rPr lang="en-US" dirty="0">
                <a:latin typeface="Arial" charset="0"/>
                <a:ea typeface="Arial" charset="0"/>
                <a:cs typeface="Arial" charset="0"/>
              </a:rPr>
              <a:t>, Huber, &amp; Lenz, 2011). </a:t>
            </a:r>
            <a:endParaRPr lang="en-US" dirty="0" smtClean="0">
              <a:latin typeface="Arial" charset="0"/>
              <a:ea typeface="Arial" charset="0"/>
              <a:cs typeface="Arial" charset="0"/>
            </a:endParaRPr>
          </a:p>
          <a:p>
            <a:pPr>
              <a:lnSpc>
                <a:spcPct val="100000"/>
              </a:lnSpc>
              <a:spcBef>
                <a:spcPts val="0"/>
              </a:spcBef>
            </a:pPr>
            <a:r>
              <a:rPr lang="en-US" dirty="0" smtClean="0">
                <a:latin typeface="Arial" charset="0"/>
                <a:ea typeface="Arial" charset="0"/>
                <a:cs typeface="Arial" charset="0"/>
              </a:rPr>
              <a:t>Despite </a:t>
            </a:r>
            <a:r>
              <a:rPr lang="en-US" dirty="0">
                <a:latin typeface="Arial" charset="0"/>
                <a:ea typeface="Arial" charset="0"/>
                <a:cs typeface="Arial" charset="0"/>
              </a:rPr>
              <a:t>concerns over the validity and reliability of </a:t>
            </a:r>
            <a:r>
              <a:rPr lang="en-US" dirty="0" err="1">
                <a:latin typeface="Arial" charset="0"/>
                <a:ea typeface="Arial" charset="0"/>
                <a:cs typeface="Arial" charset="0"/>
              </a:rPr>
              <a:t>MTurk</a:t>
            </a:r>
            <a:r>
              <a:rPr lang="en-US" dirty="0">
                <a:latin typeface="Arial" charset="0"/>
                <a:ea typeface="Arial" charset="0"/>
                <a:cs typeface="Arial" charset="0"/>
              </a:rPr>
              <a:t>, </a:t>
            </a:r>
            <a:r>
              <a:rPr lang="en-US" dirty="0" err="1">
                <a:latin typeface="Arial" charset="0"/>
                <a:ea typeface="Arial" charset="0"/>
                <a:cs typeface="Arial" charset="0"/>
              </a:rPr>
              <a:t>Berinsky</a:t>
            </a:r>
            <a:r>
              <a:rPr lang="en-US" dirty="0">
                <a:latin typeface="Arial" charset="0"/>
                <a:ea typeface="Arial" charset="0"/>
                <a:cs typeface="Arial" charset="0"/>
              </a:rPr>
              <a:t> et al. (2011) found </a:t>
            </a:r>
            <a:r>
              <a:rPr lang="en-US" dirty="0" err="1">
                <a:latin typeface="Arial" charset="0"/>
                <a:ea typeface="Arial" charset="0"/>
                <a:cs typeface="Arial" charset="0"/>
              </a:rPr>
              <a:t>MTurk</a:t>
            </a:r>
            <a:r>
              <a:rPr lang="en-US" dirty="0">
                <a:latin typeface="Arial" charset="0"/>
                <a:ea typeface="Arial" charset="0"/>
                <a:cs typeface="Arial" charset="0"/>
              </a:rPr>
              <a:t> participants to be more representative of the </a:t>
            </a:r>
            <a:r>
              <a:rPr lang="en-US" dirty="0" smtClean="0">
                <a:latin typeface="Arial" charset="0"/>
                <a:ea typeface="Arial" charset="0"/>
                <a:cs typeface="Arial" charset="0"/>
              </a:rPr>
              <a:t>population</a:t>
            </a:r>
            <a:r>
              <a:rPr lang="en-US" dirty="0">
                <a:latin typeface="Arial" charset="0"/>
                <a:ea typeface="Arial" charset="0"/>
                <a:cs typeface="Arial" charset="0"/>
              </a:rPr>
              <a:t> </a:t>
            </a:r>
            <a:r>
              <a:rPr lang="en-US" dirty="0" smtClean="0">
                <a:latin typeface="Arial" charset="0"/>
                <a:ea typeface="Arial" charset="0"/>
                <a:cs typeface="Arial" charset="0"/>
              </a:rPr>
              <a:t>and was an </a:t>
            </a:r>
            <a:r>
              <a:rPr lang="en-US" dirty="0">
                <a:latin typeface="Arial" charset="0"/>
                <a:ea typeface="Arial" charset="0"/>
                <a:cs typeface="Arial" charset="0"/>
              </a:rPr>
              <a:t>inexpensive </a:t>
            </a:r>
            <a:r>
              <a:rPr lang="en-US" dirty="0" smtClean="0">
                <a:latin typeface="Arial" charset="0"/>
                <a:ea typeface="Arial" charset="0"/>
                <a:cs typeface="Arial" charset="0"/>
              </a:rPr>
              <a:t>tool used for recruiting.</a:t>
            </a:r>
          </a:p>
          <a:p>
            <a:pPr>
              <a:lnSpc>
                <a:spcPct val="100000"/>
              </a:lnSpc>
              <a:spcBef>
                <a:spcPts val="0"/>
              </a:spcBef>
            </a:pPr>
            <a:r>
              <a:rPr lang="en-US" dirty="0" smtClean="0">
                <a:latin typeface="Arial" charset="0"/>
                <a:ea typeface="Arial" charset="0"/>
                <a:cs typeface="Arial" charset="0"/>
              </a:rPr>
              <a:t> </a:t>
            </a:r>
            <a:r>
              <a:rPr lang="en-US" dirty="0" err="1" smtClean="0">
                <a:latin typeface="Arial" charset="0"/>
                <a:ea typeface="Arial" charset="0"/>
                <a:cs typeface="Arial" charset="0"/>
              </a:rPr>
              <a:t>MTurk</a:t>
            </a:r>
            <a:r>
              <a:rPr lang="en-US" dirty="0" smtClean="0">
                <a:latin typeface="Arial" charset="0"/>
                <a:ea typeface="Arial" charset="0"/>
                <a:cs typeface="Arial" charset="0"/>
              </a:rPr>
              <a:t> participants </a:t>
            </a:r>
            <a:r>
              <a:rPr lang="en-US" dirty="0">
                <a:latin typeface="Arial" charset="0"/>
                <a:ea typeface="Arial" charset="0"/>
                <a:cs typeface="Arial" charset="0"/>
              </a:rPr>
              <a:t>respond in a consistent manner to </a:t>
            </a:r>
            <a:r>
              <a:rPr lang="en-US" dirty="0" smtClean="0">
                <a:latin typeface="Arial" charset="0"/>
                <a:ea typeface="Arial" charset="0"/>
                <a:cs typeface="Arial" charset="0"/>
              </a:rPr>
              <a:t>stimuli, </a:t>
            </a:r>
            <a:r>
              <a:rPr lang="en-US" dirty="0">
                <a:latin typeface="Arial" charset="0"/>
                <a:ea typeface="Arial" charset="0"/>
                <a:cs typeface="Arial" charset="0"/>
              </a:rPr>
              <a:t>are not an overused pool, and habitual responding was a minor </a:t>
            </a:r>
            <a:r>
              <a:rPr lang="en-US" dirty="0" smtClean="0">
                <a:latin typeface="Arial" charset="0"/>
                <a:ea typeface="Arial" charset="0"/>
                <a:cs typeface="Arial" charset="0"/>
              </a:rPr>
              <a:t>concern</a:t>
            </a:r>
            <a:r>
              <a:rPr lang="en-US" dirty="0">
                <a:latin typeface="Arial" charset="0"/>
                <a:ea typeface="Arial" charset="0"/>
                <a:cs typeface="Arial" charset="0"/>
              </a:rPr>
              <a:t> </a:t>
            </a:r>
            <a:r>
              <a:rPr lang="en-US" dirty="0" smtClean="0">
                <a:latin typeface="Arial" charset="0"/>
                <a:ea typeface="Arial" charset="0"/>
                <a:cs typeface="Arial" charset="0"/>
              </a:rPr>
              <a:t>(</a:t>
            </a:r>
            <a:r>
              <a:rPr lang="en-US" dirty="0" err="1" smtClean="0">
                <a:latin typeface="Arial" charset="0"/>
                <a:ea typeface="Arial" charset="0"/>
                <a:cs typeface="Arial" charset="0"/>
              </a:rPr>
              <a:t>Berinsky</a:t>
            </a:r>
            <a:r>
              <a:rPr lang="en-US" dirty="0" smtClean="0">
                <a:latin typeface="Arial" charset="0"/>
                <a:ea typeface="Arial" charset="0"/>
                <a:cs typeface="Arial" charset="0"/>
              </a:rPr>
              <a:t> et al., 2011).</a:t>
            </a:r>
          </a:p>
          <a:p>
            <a:pPr>
              <a:lnSpc>
                <a:spcPct val="100000"/>
              </a:lnSpc>
              <a:spcBef>
                <a:spcPts val="0"/>
              </a:spcBef>
            </a:pPr>
            <a:endParaRPr lang="en-US" sz="2400" dirty="0">
              <a:latin typeface="Arial" charset="0"/>
              <a:ea typeface="Arial" charset="0"/>
              <a:cs typeface="Arial" charset="0"/>
            </a:endParaRPr>
          </a:p>
        </p:txBody>
      </p:sp>
    </p:spTree>
    <p:extLst>
      <p:ext uri="{BB962C8B-B14F-4D97-AF65-F5344CB8AC3E}">
        <p14:creationId xmlns:p14="http://schemas.microsoft.com/office/powerpoint/2010/main" val="866216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19311" y="809356"/>
            <a:ext cx="9003323" cy="6071984"/>
          </a:xfrm>
        </p:spPr>
        <p:txBody>
          <a:bodyPr>
            <a:normAutofit/>
          </a:bodyPr>
          <a:lstStyle/>
          <a:p>
            <a:endParaRPr lang="en-US" sz="1400" dirty="0" smtClean="0">
              <a:latin typeface="Arial" charset="0"/>
              <a:ea typeface="Arial" charset="0"/>
              <a:cs typeface="Arial" charset="0"/>
            </a:endParaRPr>
          </a:p>
          <a:p>
            <a:pPr marL="457200" indent="-457200" algn="l">
              <a:buFont typeface="+mj-lt"/>
              <a:buAutoNum type="arabicPeriod"/>
            </a:pPr>
            <a:r>
              <a:rPr lang="en-US" sz="2200" dirty="0" smtClean="0">
                <a:latin typeface="Arial" charset="0"/>
                <a:ea typeface="Arial" charset="0"/>
                <a:cs typeface="Arial" charset="0"/>
              </a:rPr>
              <a:t>To assess the emotions that are attributed to the three facial expressions.</a:t>
            </a:r>
          </a:p>
          <a:p>
            <a:pPr marL="457200" indent="-457200" algn="l">
              <a:buFont typeface="+mj-lt"/>
              <a:buAutoNum type="arabicPeriod"/>
            </a:pPr>
            <a:endParaRPr lang="en-US" sz="2200" dirty="0">
              <a:latin typeface="Arial" charset="0"/>
              <a:ea typeface="Arial" charset="0"/>
              <a:cs typeface="Arial" charset="0"/>
            </a:endParaRPr>
          </a:p>
          <a:p>
            <a:pPr marL="457200" indent="-457200" algn="l">
              <a:buFont typeface="+mj-lt"/>
              <a:buAutoNum type="arabicPeriod"/>
            </a:pPr>
            <a:r>
              <a:rPr lang="en-US" sz="2200" dirty="0" smtClean="0">
                <a:latin typeface="Arial" charset="0"/>
                <a:ea typeface="Arial" charset="0"/>
                <a:cs typeface="Arial" charset="0"/>
              </a:rPr>
              <a:t>To identify which personality traits are attributed to the three facial expressions.</a:t>
            </a:r>
          </a:p>
          <a:p>
            <a:pPr marL="457200" indent="-457200" algn="l">
              <a:buFont typeface="+mj-lt"/>
              <a:buAutoNum type="arabicPeriod"/>
            </a:pPr>
            <a:endParaRPr lang="en-US" sz="2200" dirty="0">
              <a:latin typeface="Arial" charset="0"/>
              <a:ea typeface="Arial" charset="0"/>
              <a:cs typeface="Arial" charset="0"/>
            </a:endParaRPr>
          </a:p>
          <a:p>
            <a:pPr marL="457200" indent="-457200" algn="l">
              <a:buFont typeface="+mj-lt"/>
              <a:buAutoNum type="arabicPeriod"/>
            </a:pPr>
            <a:r>
              <a:rPr lang="en-US" sz="2200" dirty="0" smtClean="0">
                <a:latin typeface="Arial" charset="0"/>
                <a:ea typeface="Arial" charset="0"/>
                <a:cs typeface="Arial" charset="0"/>
              </a:rPr>
              <a:t>To determine the degree of perceived attractiveness, motivation, and morality based on the facial expression.</a:t>
            </a:r>
          </a:p>
          <a:p>
            <a:pPr marL="457200" indent="-457200" algn="l">
              <a:buFont typeface="+mj-lt"/>
              <a:buAutoNum type="arabicPeriod"/>
            </a:pPr>
            <a:endParaRPr lang="en-US" sz="2200" dirty="0">
              <a:latin typeface="Arial" charset="0"/>
              <a:ea typeface="Arial" charset="0"/>
              <a:cs typeface="Arial" charset="0"/>
            </a:endParaRPr>
          </a:p>
          <a:p>
            <a:pPr marL="457200" indent="-457200" algn="l">
              <a:buFont typeface="+mj-lt"/>
              <a:buAutoNum type="arabicPeriod"/>
            </a:pPr>
            <a:r>
              <a:rPr lang="en-US" sz="2200" dirty="0" smtClean="0">
                <a:latin typeface="Arial" charset="0"/>
                <a:ea typeface="Arial" charset="0"/>
                <a:cs typeface="Arial" charset="0"/>
              </a:rPr>
              <a:t>To compare the inferred emotions, personality traits, and other perceptions across facial expressions.</a:t>
            </a:r>
          </a:p>
          <a:p>
            <a:pPr marL="457200" indent="-457200" algn="l">
              <a:buFont typeface="+mj-lt"/>
              <a:buAutoNum type="arabicPeriod"/>
            </a:pPr>
            <a:endParaRPr lang="en-US" dirty="0">
              <a:latin typeface="Arial" charset="0"/>
              <a:ea typeface="Arial" charset="0"/>
              <a:cs typeface="Arial" charset="0"/>
            </a:endParaRPr>
          </a:p>
          <a:p>
            <a:pPr marL="457200" indent="-457200" algn="l">
              <a:buFont typeface="+mj-lt"/>
              <a:buAutoNum type="arabicPeriod"/>
            </a:pPr>
            <a:endParaRPr lang="en-US" dirty="0" smtClean="0">
              <a:latin typeface="Arial" charset="0"/>
              <a:ea typeface="Arial" charset="0"/>
              <a:cs typeface="Arial" charset="0"/>
            </a:endParaRPr>
          </a:p>
          <a:p>
            <a:pPr marL="457200" indent="-457200" algn="l">
              <a:buFont typeface="+mj-lt"/>
              <a:buAutoNum type="arabicPeriod"/>
            </a:pPr>
            <a:endParaRPr lang="en-US" dirty="0">
              <a:latin typeface="Arial" charset="0"/>
              <a:ea typeface="Arial" charset="0"/>
              <a:cs typeface="Arial" charset="0"/>
            </a:endParaRPr>
          </a:p>
          <a:p>
            <a:pPr marL="457200" indent="-457200" algn="l">
              <a:buFont typeface="+mj-lt"/>
              <a:buAutoNum type="arabicPeriod"/>
            </a:pPr>
            <a:endParaRPr lang="en-US" dirty="0">
              <a:latin typeface="Arial" charset="0"/>
              <a:ea typeface="Arial" charset="0"/>
              <a:cs typeface="Arial" charset="0"/>
            </a:endParaRPr>
          </a:p>
          <a:p>
            <a:pPr marL="457200" indent="-457200" algn="l">
              <a:buFont typeface="+mj-lt"/>
              <a:buAutoNum type="arabicPeriod"/>
            </a:pPr>
            <a:endParaRPr lang="en-US" sz="3200" dirty="0" smtClean="0">
              <a:latin typeface="Arial" charset="0"/>
              <a:ea typeface="Arial" charset="0"/>
              <a:cs typeface="Arial" charset="0"/>
            </a:endParaRPr>
          </a:p>
          <a:p>
            <a:pPr marL="457200" indent="-457200" algn="l">
              <a:buFont typeface="+mj-lt"/>
              <a:buAutoNum type="arabicPeriod"/>
            </a:pPr>
            <a:endParaRPr lang="en-US" sz="3200" dirty="0" smtClean="0">
              <a:latin typeface="Arial" charset="0"/>
              <a:ea typeface="Arial" charset="0"/>
              <a:cs typeface="Arial" charset="0"/>
            </a:endParaRPr>
          </a:p>
          <a:p>
            <a:pPr marL="457200" indent="-457200" algn="l">
              <a:buFont typeface="Arial" charset="0"/>
              <a:buChar char="•"/>
            </a:pPr>
            <a:endParaRPr lang="en-US" sz="3200" dirty="0" smtClean="0">
              <a:latin typeface="Arial" charset="0"/>
              <a:ea typeface="Arial" charset="0"/>
              <a:cs typeface="Arial" charset="0"/>
            </a:endParaRPr>
          </a:p>
          <a:p>
            <a:pPr marL="457200" indent="-457200" algn="l">
              <a:buFont typeface="Arial" charset="0"/>
              <a:buChar char="•"/>
            </a:pPr>
            <a:endParaRPr lang="en-US" sz="3200" dirty="0" smtClean="0">
              <a:latin typeface="Arial" charset="0"/>
              <a:ea typeface="Arial" charset="0"/>
              <a:cs typeface="Arial" charset="0"/>
            </a:endParaRPr>
          </a:p>
          <a:p>
            <a:pPr marL="342900" indent="-342900" algn="l">
              <a:buFont typeface="Arial" charset="0"/>
              <a:buChar char="•"/>
            </a:pPr>
            <a:endParaRPr lang="en-US" sz="2000" dirty="0" smtClean="0">
              <a:latin typeface="Arial" charset="0"/>
              <a:ea typeface="Arial" charset="0"/>
              <a:cs typeface="Arial" charset="0"/>
            </a:endParaRPr>
          </a:p>
          <a:p>
            <a:pPr marL="342900" indent="-342900" algn="l">
              <a:buFont typeface="Arial" charset="0"/>
              <a:buChar char="•"/>
            </a:pPr>
            <a:endParaRPr lang="en-US" sz="2000" dirty="0">
              <a:latin typeface="Arial" charset="0"/>
              <a:ea typeface="Arial" charset="0"/>
              <a:cs typeface="Arial" charset="0"/>
            </a:endParaRPr>
          </a:p>
        </p:txBody>
      </p:sp>
      <p:sp>
        <p:nvSpPr>
          <p:cNvPr id="2" name="TextBox 1"/>
          <p:cNvSpPr txBox="1"/>
          <p:nvPr/>
        </p:nvSpPr>
        <p:spPr>
          <a:xfrm>
            <a:off x="1198373" y="375816"/>
            <a:ext cx="9720775" cy="646331"/>
          </a:xfrm>
          <a:prstGeom prst="rect">
            <a:avLst/>
          </a:prstGeom>
          <a:noFill/>
        </p:spPr>
        <p:txBody>
          <a:bodyPr wrap="square" rtlCol="0">
            <a:spAutoFit/>
          </a:bodyPr>
          <a:lstStyle/>
          <a:p>
            <a:pPr algn="ctr"/>
            <a:r>
              <a:rPr lang="en-US" sz="3600" dirty="0" smtClean="0">
                <a:latin typeface="Arial" charset="0"/>
                <a:ea typeface="Arial" charset="0"/>
                <a:cs typeface="Arial" charset="0"/>
              </a:rPr>
              <a:t>Research Objectives:</a:t>
            </a:r>
            <a:endParaRPr lang="en-US" sz="3600" dirty="0">
              <a:latin typeface="Arial" charset="0"/>
              <a:ea typeface="Arial" charset="0"/>
              <a:cs typeface="Arial" charset="0"/>
            </a:endParaRPr>
          </a:p>
        </p:txBody>
      </p:sp>
    </p:spTree>
    <p:extLst>
      <p:ext uri="{BB962C8B-B14F-4D97-AF65-F5344CB8AC3E}">
        <p14:creationId xmlns:p14="http://schemas.microsoft.com/office/powerpoint/2010/main" val="880828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3600" dirty="0" smtClean="0">
                <a:latin typeface="Arial" charset="0"/>
                <a:ea typeface="Arial" charset="0"/>
                <a:cs typeface="Arial" charset="0"/>
              </a:rPr>
              <a:t>Research Questions and Hypotheses</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1152262"/>
            <a:ext cx="10515600" cy="5566044"/>
          </a:xfrm>
        </p:spPr>
        <p:txBody>
          <a:bodyPr>
            <a:normAutofit fontScale="92500" lnSpcReduction="20000"/>
          </a:bodyPr>
          <a:lstStyle/>
          <a:p>
            <a:pPr marL="0" marR="0" lvl="0" indent="0" defTabSz="914400" eaLnBrk="1" fontAlgn="auto" latinLnBrk="0" hangingPunct="1">
              <a:lnSpc>
                <a:spcPct val="100000"/>
              </a:lnSpc>
              <a:spcBef>
                <a:spcPts val="0"/>
              </a:spcBef>
              <a:spcAft>
                <a:spcPts val="0"/>
              </a:spcAft>
              <a:buClrTx/>
              <a:buSzTx/>
              <a:buNone/>
              <a:tabLst/>
              <a:defRPr/>
            </a:pPr>
            <a:r>
              <a:rPr lang="en-US" sz="2600" b="1" u="sng" dirty="0" smtClean="0">
                <a:latin typeface="Arial" charset="0"/>
                <a:ea typeface="Arial" charset="0"/>
                <a:cs typeface="Arial" charset="0"/>
              </a:rPr>
              <a:t>Research Questions</a:t>
            </a:r>
            <a:endParaRPr lang="en-US" sz="2600" b="1" dirty="0">
              <a:latin typeface="Arial" charset="0"/>
              <a:ea typeface="Arial" charset="0"/>
              <a:cs typeface="Arial"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sz="2400" dirty="0" smtClean="0">
                <a:latin typeface="Arial" charset="0"/>
                <a:ea typeface="Arial" charset="0"/>
                <a:cs typeface="Arial" charset="0"/>
              </a:rPr>
              <a:t>Is there a difference in attributed temperament and personality traits, and other responses across facial expression?</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endParaRPr lang="en-US" sz="2400" dirty="0" smtClean="0">
              <a:latin typeface="Arial" charset="0"/>
              <a:ea typeface="Arial" charset="0"/>
              <a:cs typeface="Arial" charset="0"/>
            </a:endParaRPr>
          </a:p>
          <a:p>
            <a:pPr marL="457200" indent="-457200">
              <a:lnSpc>
                <a:spcPct val="100000"/>
              </a:lnSpc>
              <a:spcBef>
                <a:spcPts val="0"/>
              </a:spcBef>
              <a:buFont typeface="+mj-lt"/>
              <a:buAutoNum type="arabicPeriod"/>
              <a:defRPr/>
            </a:pPr>
            <a:r>
              <a:rPr lang="en-US" sz="2400" dirty="0">
                <a:latin typeface="Arial" charset="0"/>
                <a:ea typeface="Arial" charset="0"/>
                <a:cs typeface="Arial" charset="0"/>
              </a:rPr>
              <a:t>Is there a difference in which personality traits are attributed to the female vs. male photographs for each facial </a:t>
            </a:r>
            <a:r>
              <a:rPr lang="en-US" sz="2400" dirty="0" smtClean="0">
                <a:latin typeface="Arial" charset="0"/>
                <a:ea typeface="Arial" charset="0"/>
                <a:cs typeface="Arial" charset="0"/>
              </a:rPr>
              <a:t>expression?</a:t>
            </a:r>
            <a:endParaRPr lang="en-US" sz="1400" dirty="0">
              <a:latin typeface="Arial" charset="0"/>
              <a:ea typeface="Arial" charset="0"/>
              <a:cs typeface="Arial" charset="0"/>
            </a:endParaRPr>
          </a:p>
          <a:p>
            <a:pPr marL="457200" indent="-457200">
              <a:lnSpc>
                <a:spcPct val="100000"/>
              </a:lnSpc>
              <a:spcBef>
                <a:spcPts val="0"/>
              </a:spcBef>
              <a:buFont typeface="+mj-lt"/>
              <a:buAutoNum type="arabicPeriod"/>
              <a:defRPr/>
            </a:pPr>
            <a:endParaRPr lang="en-US" sz="2400" dirty="0">
              <a:latin typeface="Arial" charset="0"/>
              <a:ea typeface="Arial" charset="0"/>
              <a:cs typeface="Arial" charset="0"/>
            </a:endParaRPr>
          </a:p>
          <a:p>
            <a:pPr marL="0" marR="0" lvl="0" indent="0" defTabSz="914400" eaLnBrk="1" fontAlgn="auto" latinLnBrk="0" hangingPunct="1">
              <a:lnSpc>
                <a:spcPct val="100000"/>
              </a:lnSpc>
              <a:spcBef>
                <a:spcPts val="0"/>
              </a:spcBef>
              <a:spcAft>
                <a:spcPts val="0"/>
              </a:spcAft>
              <a:buClrTx/>
              <a:buSzTx/>
              <a:buNone/>
              <a:tabLst/>
              <a:defRPr/>
            </a:pPr>
            <a:r>
              <a:rPr lang="en-US" sz="2600" b="1" u="sng" dirty="0" smtClean="0">
                <a:latin typeface="Arial" charset="0"/>
                <a:ea typeface="Arial" charset="0"/>
                <a:cs typeface="Arial" charset="0"/>
              </a:rPr>
              <a:t>Hypotheses</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sz="2400" dirty="0" smtClean="0">
                <a:latin typeface="Arial" charset="0"/>
                <a:ea typeface="Arial" charset="0"/>
                <a:cs typeface="Arial" charset="0"/>
              </a:rPr>
              <a:t>Most participants will accurately connect the appropriate facial expression to the appropriate emotion, with the greatest accuracy occurring with the smiling face – happy emotion connection.</a:t>
            </a:r>
            <a:endParaRPr lang="en-US" sz="1400" dirty="0">
              <a:latin typeface="Arial" charset="0"/>
              <a:ea typeface="Arial" charset="0"/>
              <a:cs typeface="Arial"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endParaRPr lang="en-US" sz="2400" dirty="0" smtClean="0">
              <a:latin typeface="Arial" charset="0"/>
              <a:ea typeface="Arial" charset="0"/>
              <a:cs typeface="Arial"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sz="2400" dirty="0" smtClean="0">
                <a:latin typeface="Arial" charset="0"/>
                <a:ea typeface="Arial" charset="0"/>
                <a:cs typeface="Arial" charset="0"/>
              </a:rPr>
              <a:t>Traits will be differentially attributed to the three facial expressions: </a:t>
            </a:r>
          </a:p>
          <a:p>
            <a:pPr lvl="1">
              <a:lnSpc>
                <a:spcPct val="100000"/>
              </a:lnSpc>
              <a:spcBef>
                <a:spcPts val="0"/>
              </a:spcBef>
              <a:defRPr/>
            </a:pPr>
            <a:r>
              <a:rPr lang="en-US" sz="2200" dirty="0" smtClean="0">
                <a:latin typeface="Arial" charset="0"/>
                <a:ea typeface="Arial" charset="0"/>
                <a:cs typeface="Arial" charset="0"/>
              </a:rPr>
              <a:t>The “</a:t>
            </a:r>
            <a:r>
              <a:rPr lang="en-US" sz="2200" b="1" dirty="0" smtClean="0">
                <a:latin typeface="Arial" charset="0"/>
                <a:ea typeface="Arial" charset="0"/>
                <a:cs typeface="Arial" charset="0"/>
              </a:rPr>
              <a:t>happy</a:t>
            </a:r>
            <a:r>
              <a:rPr lang="en-US" sz="2200" dirty="0" smtClean="0">
                <a:latin typeface="Arial" charset="0"/>
                <a:ea typeface="Arial" charset="0"/>
                <a:cs typeface="Arial" charset="0"/>
              </a:rPr>
              <a:t>” face attributions: attractive, pleasing to look at, good, not threatening, positive, agreeable, conscientious, extroverted, and open-minded.</a:t>
            </a:r>
          </a:p>
          <a:p>
            <a:pPr lvl="1">
              <a:lnSpc>
                <a:spcPct val="100000"/>
              </a:lnSpc>
              <a:spcBef>
                <a:spcPts val="0"/>
              </a:spcBef>
              <a:defRPr/>
            </a:pPr>
            <a:r>
              <a:rPr lang="en-US" sz="2200" dirty="0" smtClean="0">
                <a:latin typeface="Arial" charset="0"/>
                <a:ea typeface="Arial" charset="0"/>
                <a:cs typeface="Arial" charset="0"/>
              </a:rPr>
              <a:t>The “</a:t>
            </a:r>
            <a:r>
              <a:rPr lang="en-US" sz="2200" b="1" dirty="0" smtClean="0">
                <a:latin typeface="Arial" charset="0"/>
                <a:ea typeface="Arial" charset="0"/>
                <a:cs typeface="Arial" charset="0"/>
              </a:rPr>
              <a:t>angry</a:t>
            </a:r>
            <a:r>
              <a:rPr lang="en-US" sz="2200" dirty="0" smtClean="0">
                <a:latin typeface="Arial" charset="0"/>
                <a:ea typeface="Arial" charset="0"/>
                <a:cs typeface="Arial" charset="0"/>
              </a:rPr>
              <a:t>” face attributions: unattractive, not pleasing to look at, bad, threatening, negative, dominant, excitable, disagreeable, unconscientious, and close-minded.</a:t>
            </a:r>
          </a:p>
          <a:p>
            <a:pPr lvl="1">
              <a:lnSpc>
                <a:spcPct val="100000"/>
              </a:lnSpc>
              <a:spcBef>
                <a:spcPts val="0"/>
              </a:spcBef>
              <a:defRPr/>
            </a:pPr>
            <a:r>
              <a:rPr lang="en-US" sz="2200" dirty="0" smtClean="0">
                <a:latin typeface="Arial" charset="0"/>
                <a:ea typeface="Arial" charset="0"/>
                <a:cs typeface="Arial" charset="0"/>
              </a:rPr>
              <a:t>The “</a:t>
            </a:r>
            <a:r>
              <a:rPr lang="en-US" sz="2200" b="1" dirty="0" smtClean="0">
                <a:latin typeface="Arial" charset="0"/>
                <a:ea typeface="Arial" charset="0"/>
                <a:cs typeface="Arial" charset="0"/>
              </a:rPr>
              <a:t>sad</a:t>
            </a:r>
            <a:r>
              <a:rPr lang="en-US" sz="2200" dirty="0" smtClean="0">
                <a:latin typeface="Arial" charset="0"/>
                <a:ea typeface="Arial" charset="0"/>
                <a:cs typeface="Arial" charset="0"/>
              </a:rPr>
              <a:t>” face attributions: unattractive, not pleasing to look at, good, not threatening, positive, submissive, and calm.</a:t>
            </a:r>
          </a:p>
        </p:txBody>
      </p:sp>
    </p:spTree>
    <p:extLst>
      <p:ext uri="{BB962C8B-B14F-4D97-AF65-F5344CB8AC3E}">
        <p14:creationId xmlns:p14="http://schemas.microsoft.com/office/powerpoint/2010/main" val="1649100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851"/>
            <a:ext cx="10515600" cy="1325563"/>
          </a:xfrm>
        </p:spPr>
        <p:txBody>
          <a:bodyPr>
            <a:normAutofit/>
          </a:bodyPr>
          <a:lstStyle/>
          <a:p>
            <a:pPr algn="ctr"/>
            <a:r>
              <a:rPr lang="en-US" sz="3600" dirty="0" smtClean="0">
                <a:latin typeface="Arial" charset="0"/>
                <a:ea typeface="Arial" charset="0"/>
                <a:cs typeface="Arial" charset="0"/>
              </a:rPr>
              <a:t>Method</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783531"/>
            <a:ext cx="10515600" cy="6178660"/>
          </a:xfrm>
        </p:spPr>
        <p:txBody>
          <a:bodyPr>
            <a:normAutofit fontScale="9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600" b="1" dirty="0" smtClean="0">
                <a:latin typeface="Arial" charset="0"/>
                <a:ea typeface="Arial" charset="0"/>
                <a:cs typeface="Arial" charset="0"/>
              </a:rPr>
              <a:t>Participants</a:t>
            </a:r>
          </a:p>
          <a:p>
            <a:pPr>
              <a:lnSpc>
                <a:spcPct val="100000"/>
              </a:lnSpc>
              <a:spcBef>
                <a:spcPts val="0"/>
              </a:spcBef>
            </a:pPr>
            <a:r>
              <a:rPr lang="en-US" sz="2400" dirty="0" smtClean="0">
                <a:latin typeface="Arial" charset="0"/>
                <a:ea typeface="Arial" charset="0"/>
                <a:cs typeface="Arial" charset="0"/>
              </a:rPr>
              <a:t>177 American participants within the broad age range of 18-65+ and from a variety of careers were recruited using </a:t>
            </a:r>
            <a:r>
              <a:rPr lang="en-US" sz="2400" dirty="0" err="1" smtClean="0">
                <a:latin typeface="Arial" charset="0"/>
                <a:ea typeface="Arial" charset="0"/>
                <a:cs typeface="Arial" charset="0"/>
              </a:rPr>
              <a:t>Amazon.com’s</a:t>
            </a:r>
            <a:r>
              <a:rPr lang="en-US" sz="2400" dirty="0" smtClean="0">
                <a:latin typeface="Arial" charset="0"/>
                <a:ea typeface="Arial" charset="0"/>
                <a:cs typeface="Arial" charset="0"/>
              </a:rPr>
              <a:t> Mechanical Turk (</a:t>
            </a:r>
            <a:r>
              <a:rPr lang="en-US" sz="2400" dirty="0" err="1" smtClean="0">
                <a:latin typeface="Arial" charset="0"/>
                <a:ea typeface="Arial" charset="0"/>
                <a:cs typeface="Arial" charset="0"/>
              </a:rPr>
              <a:t>MTurk</a:t>
            </a:r>
            <a:r>
              <a:rPr lang="en-US" sz="2400" dirty="0" smtClean="0">
                <a:latin typeface="Arial" charset="0"/>
                <a:ea typeface="Arial" charset="0"/>
                <a:cs typeface="Arial" charset="0"/>
              </a:rPr>
              <a:t>) survey platform. There was an age requirement of 18+ to participate. Compensation for participating was $1.00.</a:t>
            </a:r>
            <a:endParaRPr lang="en-US" sz="1400" dirty="0" smtClean="0">
              <a:latin typeface="Arial" charset="0"/>
              <a:ea typeface="Arial" charset="0"/>
              <a:cs typeface="Arial" charset="0"/>
            </a:endParaRPr>
          </a:p>
          <a:p>
            <a:pPr marL="0" indent="0">
              <a:lnSpc>
                <a:spcPct val="100000"/>
              </a:lnSpc>
              <a:spcBef>
                <a:spcPts val="0"/>
              </a:spcBef>
              <a:buNone/>
            </a:pPr>
            <a:endParaRPr lang="en-US" sz="2400" dirty="0" smtClean="0">
              <a:latin typeface="Arial" charset="0"/>
              <a:ea typeface="Arial" charset="0"/>
              <a:cs typeface="Arial" charset="0"/>
            </a:endParaRPr>
          </a:p>
          <a:p>
            <a:pPr marL="0" indent="0">
              <a:lnSpc>
                <a:spcPct val="100000"/>
              </a:lnSpc>
              <a:spcBef>
                <a:spcPts val="0"/>
              </a:spcBef>
              <a:buNone/>
            </a:pPr>
            <a:r>
              <a:rPr lang="en-US" sz="2600" b="1" dirty="0" smtClean="0">
                <a:latin typeface="Arial" charset="0"/>
                <a:ea typeface="Arial" charset="0"/>
                <a:cs typeface="Arial" charset="0"/>
              </a:rPr>
              <a:t>Instruments/Materials</a:t>
            </a:r>
          </a:p>
          <a:p>
            <a:pPr>
              <a:lnSpc>
                <a:spcPct val="100000"/>
              </a:lnSpc>
              <a:spcBef>
                <a:spcPts val="0"/>
              </a:spcBef>
            </a:pPr>
            <a:r>
              <a:rPr lang="en-US" sz="2400" b="1" dirty="0" err="1" smtClean="0">
                <a:latin typeface="Arial" charset="0"/>
                <a:ea typeface="Arial" charset="0"/>
                <a:cs typeface="Arial" charset="0"/>
              </a:rPr>
              <a:t>Minimarkers</a:t>
            </a:r>
            <a:r>
              <a:rPr lang="en-US" sz="2400" b="1" dirty="0" smtClean="0">
                <a:latin typeface="Arial" charset="0"/>
                <a:ea typeface="Arial" charset="0"/>
                <a:cs typeface="Arial" charset="0"/>
              </a:rPr>
              <a:t>: </a:t>
            </a:r>
            <a:r>
              <a:rPr lang="en-US" sz="2400" dirty="0" smtClean="0">
                <a:latin typeface="Arial" charset="0"/>
                <a:ea typeface="Arial" charset="0"/>
                <a:cs typeface="Arial" charset="0"/>
              </a:rPr>
              <a:t>A Big Five personality trait assessment (MM; Saucier, 1994).</a:t>
            </a:r>
          </a:p>
          <a:p>
            <a:pPr>
              <a:lnSpc>
                <a:spcPct val="100000"/>
              </a:lnSpc>
              <a:spcBef>
                <a:spcPts val="0"/>
              </a:spcBef>
            </a:pPr>
            <a:r>
              <a:rPr lang="en-US" sz="2400" b="1" dirty="0" smtClean="0">
                <a:latin typeface="Arial" charset="0"/>
                <a:ea typeface="Arial" charset="0"/>
                <a:cs typeface="Arial" charset="0"/>
              </a:rPr>
              <a:t>Self-Assessment Manikin (SAM): </a:t>
            </a:r>
            <a:r>
              <a:rPr lang="en-US" sz="2400" dirty="0" smtClean="0">
                <a:latin typeface="Arial" charset="0"/>
                <a:ea typeface="Arial" charset="0"/>
                <a:cs typeface="Arial" charset="0"/>
              </a:rPr>
              <a:t>measures perception of Excited/Calm; Subordinate/Dominant; and Positive/Negative temperament dimensions.</a:t>
            </a:r>
          </a:p>
          <a:p>
            <a:pPr>
              <a:lnSpc>
                <a:spcPct val="100000"/>
              </a:lnSpc>
              <a:spcBef>
                <a:spcPts val="0"/>
              </a:spcBef>
            </a:pPr>
            <a:r>
              <a:rPr lang="en-US" sz="2400" b="1" dirty="0" err="1" smtClean="0">
                <a:latin typeface="Arial" charset="0"/>
                <a:ea typeface="Arial" charset="0"/>
                <a:cs typeface="Arial" charset="0"/>
              </a:rPr>
              <a:t>Qualtrics</a:t>
            </a:r>
            <a:r>
              <a:rPr lang="en-US" sz="2400" b="1" dirty="0">
                <a:latin typeface="Arial" charset="0"/>
                <a:ea typeface="Arial" charset="0"/>
                <a:cs typeface="Arial" charset="0"/>
              </a:rPr>
              <a:t> </a:t>
            </a:r>
            <a:r>
              <a:rPr lang="en-US" sz="2400" b="1" dirty="0" smtClean="0">
                <a:latin typeface="Arial" charset="0"/>
                <a:ea typeface="Arial" charset="0"/>
                <a:cs typeface="Arial" charset="0"/>
              </a:rPr>
              <a:t>&amp; </a:t>
            </a:r>
            <a:r>
              <a:rPr lang="en-US" sz="2400" b="1" dirty="0" err="1" smtClean="0">
                <a:latin typeface="Arial" charset="0"/>
                <a:ea typeface="Arial" charset="0"/>
                <a:cs typeface="Arial" charset="0"/>
              </a:rPr>
              <a:t>Amazon.com’s</a:t>
            </a:r>
            <a:r>
              <a:rPr lang="en-US" sz="2400" b="1" dirty="0">
                <a:latin typeface="Arial" charset="0"/>
                <a:ea typeface="Arial" charset="0"/>
                <a:cs typeface="Arial" charset="0"/>
              </a:rPr>
              <a:t> </a:t>
            </a:r>
            <a:r>
              <a:rPr lang="en-US" sz="2400" b="1" dirty="0" err="1" smtClean="0">
                <a:latin typeface="Arial" charset="0"/>
                <a:ea typeface="Arial" charset="0"/>
                <a:cs typeface="Arial" charset="0"/>
              </a:rPr>
              <a:t>MTurk</a:t>
            </a:r>
            <a:r>
              <a:rPr lang="en-US" sz="2400" b="1" dirty="0" smtClean="0">
                <a:latin typeface="Arial" charset="0"/>
                <a:ea typeface="Arial" charset="0"/>
                <a:cs typeface="Arial" charset="0"/>
              </a:rPr>
              <a:t>: </a:t>
            </a:r>
            <a:r>
              <a:rPr lang="en-US" sz="2400" dirty="0" smtClean="0">
                <a:latin typeface="Arial" charset="0"/>
                <a:ea typeface="Arial" charset="0"/>
                <a:cs typeface="Arial" charset="0"/>
              </a:rPr>
              <a:t>a </a:t>
            </a:r>
            <a:r>
              <a:rPr lang="en-US" sz="2400" dirty="0" err="1" smtClean="0">
                <a:latin typeface="Arial" charset="0"/>
                <a:ea typeface="Arial" charset="0"/>
                <a:cs typeface="Arial" charset="0"/>
              </a:rPr>
              <a:t>weblink</a:t>
            </a:r>
            <a:r>
              <a:rPr lang="en-US" sz="2400" dirty="0" smtClean="0">
                <a:latin typeface="Arial" charset="0"/>
                <a:ea typeface="Arial" charset="0"/>
                <a:cs typeface="Arial" charset="0"/>
              </a:rPr>
              <a:t> to the survey in </a:t>
            </a:r>
            <a:r>
              <a:rPr lang="en-US" sz="2400" dirty="0" err="1" smtClean="0">
                <a:latin typeface="Arial" charset="0"/>
                <a:ea typeface="Arial" charset="0"/>
                <a:cs typeface="Arial" charset="0"/>
              </a:rPr>
              <a:t>Qualtrics</a:t>
            </a:r>
            <a:r>
              <a:rPr lang="en-US" sz="2400" dirty="0" smtClean="0">
                <a:latin typeface="Arial" charset="0"/>
                <a:ea typeface="Arial" charset="0"/>
                <a:cs typeface="Arial" charset="0"/>
              </a:rPr>
              <a:t> was provided by the </a:t>
            </a:r>
            <a:r>
              <a:rPr lang="en-US" sz="2400" dirty="0" err="1" smtClean="0">
                <a:latin typeface="Arial" charset="0"/>
                <a:ea typeface="Arial" charset="0"/>
                <a:cs typeface="Arial" charset="0"/>
              </a:rPr>
              <a:t>MTurk</a:t>
            </a:r>
            <a:r>
              <a:rPr lang="en-US" sz="2400" dirty="0" smtClean="0">
                <a:latin typeface="Arial" charset="0"/>
                <a:ea typeface="Arial" charset="0"/>
                <a:cs typeface="Arial" charset="0"/>
              </a:rPr>
              <a:t> HIT. </a:t>
            </a:r>
          </a:p>
          <a:p>
            <a:pPr>
              <a:lnSpc>
                <a:spcPct val="100000"/>
              </a:lnSpc>
              <a:spcBef>
                <a:spcPts val="0"/>
              </a:spcBef>
            </a:pPr>
            <a:r>
              <a:rPr lang="en-US" sz="2400" b="1" dirty="0" smtClean="0">
                <a:latin typeface="Arial" charset="0"/>
                <a:ea typeface="Arial" charset="0"/>
                <a:cs typeface="Arial" charset="0"/>
              </a:rPr>
              <a:t>Photographs: </a:t>
            </a:r>
            <a:r>
              <a:rPr lang="en-US" sz="2400" dirty="0" smtClean="0">
                <a:latin typeface="Arial" charset="0"/>
                <a:ea typeface="Arial" charset="0"/>
                <a:cs typeface="Arial" charset="0"/>
              </a:rPr>
              <a:t>three female and three male photographs featuring the shoulders to the head. There was one female and one male for each of the three facial expressions (happy, sad, and angry). Photographs were taken from the FACES collections of the Max </a:t>
            </a:r>
            <a:r>
              <a:rPr lang="en-US" sz="2400" dirty="0">
                <a:latin typeface="Arial" charset="0"/>
                <a:ea typeface="Arial" charset="0"/>
                <a:cs typeface="Arial" charset="0"/>
              </a:rPr>
              <a:t>Planck Institute for Human Development, Center for Lifespan Psychology, Berlin, </a:t>
            </a:r>
            <a:r>
              <a:rPr lang="en-US" sz="2400" dirty="0" smtClean="0">
                <a:latin typeface="Arial" charset="0"/>
                <a:ea typeface="Arial" charset="0"/>
                <a:cs typeface="Arial" charset="0"/>
              </a:rPr>
              <a:t>Germany (</a:t>
            </a:r>
            <a:r>
              <a:rPr lang="en-US" sz="2400" dirty="0" err="1" smtClean="0">
                <a:latin typeface="Arial" charset="0"/>
                <a:ea typeface="Arial" charset="0"/>
                <a:cs typeface="Arial" charset="0"/>
              </a:rPr>
              <a:t>Ebner</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Riediger</a:t>
            </a:r>
            <a:r>
              <a:rPr lang="en-US" sz="2400" dirty="0" smtClean="0">
                <a:latin typeface="Arial" charset="0"/>
                <a:ea typeface="Arial" charset="0"/>
                <a:cs typeface="Arial" charset="0"/>
              </a:rPr>
              <a:t>, &amp; </a:t>
            </a:r>
            <a:r>
              <a:rPr lang="en-US" sz="2400" dirty="0" err="1" smtClean="0">
                <a:latin typeface="Arial" charset="0"/>
                <a:ea typeface="Arial" charset="0"/>
                <a:cs typeface="Arial" charset="0"/>
              </a:rPr>
              <a:t>Lindenberger</a:t>
            </a:r>
            <a:r>
              <a:rPr lang="en-US" sz="2400" dirty="0" smtClean="0">
                <a:latin typeface="Arial" charset="0"/>
                <a:ea typeface="Arial" charset="0"/>
                <a:cs typeface="Arial" charset="0"/>
              </a:rPr>
              <a:t>, 2009).</a:t>
            </a:r>
          </a:p>
          <a:p>
            <a:pPr>
              <a:lnSpc>
                <a:spcPct val="100000"/>
              </a:lnSpc>
              <a:spcBef>
                <a:spcPts val="0"/>
              </a:spcBef>
            </a:pPr>
            <a:r>
              <a:rPr lang="en-US" sz="2400" dirty="0" smtClean="0">
                <a:latin typeface="Arial" charset="0"/>
                <a:ea typeface="Arial" charset="0"/>
                <a:cs typeface="Arial" charset="0"/>
              </a:rPr>
              <a:t>The photographs consisted of three young white female and three young white male faces. There was one female and male face expressing each of the three emotions (happy, sad, and angry).</a:t>
            </a:r>
            <a:endParaRPr lang="en-US" sz="2400" dirty="0">
              <a:latin typeface="Arial" charset="0"/>
              <a:ea typeface="Arial" charset="0"/>
              <a:cs typeface="Arial" charset="0"/>
            </a:endParaRPr>
          </a:p>
          <a:p>
            <a:pPr marL="0" indent="0">
              <a:lnSpc>
                <a:spcPct val="100000"/>
              </a:lnSpc>
              <a:spcBef>
                <a:spcPts val="0"/>
              </a:spcBef>
              <a:buNone/>
            </a:pPr>
            <a:endParaRPr lang="en-US" sz="2400" dirty="0" smtClean="0">
              <a:latin typeface="Arial" charset="0"/>
              <a:ea typeface="Arial" charset="0"/>
              <a:cs typeface="Arial" charset="0"/>
            </a:endParaRPr>
          </a:p>
        </p:txBody>
      </p:sp>
    </p:spTree>
    <p:extLst>
      <p:ext uri="{BB962C8B-B14F-4D97-AF65-F5344CB8AC3E}">
        <p14:creationId xmlns:p14="http://schemas.microsoft.com/office/powerpoint/2010/main" val="1325973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5291"/>
            <a:ext cx="10515600" cy="1325563"/>
          </a:xfrm>
        </p:spPr>
        <p:txBody>
          <a:bodyPr>
            <a:normAutofit/>
          </a:bodyPr>
          <a:lstStyle/>
          <a:p>
            <a:pPr algn="ctr"/>
            <a:r>
              <a:rPr lang="en-US" sz="3600" dirty="0" smtClean="0">
                <a:latin typeface="Arial" charset="0"/>
                <a:ea typeface="Arial" charset="0"/>
                <a:cs typeface="Arial" charset="0"/>
              </a:rPr>
              <a:t>Facial Photographs</a:t>
            </a:r>
            <a:endParaRPr lang="en-US" sz="3600" dirty="0">
              <a:latin typeface="Arial" charset="0"/>
              <a:ea typeface="Arial" charset="0"/>
              <a:cs typeface="Arial" charset="0"/>
            </a:endParaRPr>
          </a:p>
        </p:txBody>
      </p:sp>
      <p:sp>
        <p:nvSpPr>
          <p:cNvPr id="10" name="TextBox 9"/>
          <p:cNvSpPr txBox="1"/>
          <p:nvPr/>
        </p:nvSpPr>
        <p:spPr>
          <a:xfrm>
            <a:off x="346365" y="4104014"/>
            <a:ext cx="3863856" cy="400110"/>
          </a:xfrm>
          <a:prstGeom prst="rect">
            <a:avLst/>
          </a:prstGeom>
          <a:noFill/>
        </p:spPr>
        <p:txBody>
          <a:bodyPr wrap="square" rtlCol="0">
            <a:spAutoFit/>
          </a:bodyPr>
          <a:lstStyle/>
          <a:p>
            <a:r>
              <a:rPr lang="en-US" sz="2000" b="1" dirty="0" smtClean="0">
                <a:latin typeface="Arial" charset="0"/>
                <a:ea typeface="Arial" charset="0"/>
                <a:cs typeface="Arial" charset="0"/>
              </a:rPr>
              <a:t>Angry Female     Angry Male</a:t>
            </a:r>
            <a:endParaRPr lang="en-US" sz="2000" b="1" dirty="0">
              <a:latin typeface="Arial" charset="0"/>
              <a:ea typeface="Arial" charset="0"/>
              <a:cs typeface="Arial" charset="0"/>
            </a:endParaRPr>
          </a:p>
        </p:txBody>
      </p:sp>
      <p:sp>
        <p:nvSpPr>
          <p:cNvPr id="11" name="TextBox 10"/>
          <p:cNvSpPr txBox="1"/>
          <p:nvPr/>
        </p:nvSpPr>
        <p:spPr>
          <a:xfrm>
            <a:off x="4104315" y="4104014"/>
            <a:ext cx="3752092" cy="400110"/>
          </a:xfrm>
          <a:prstGeom prst="rect">
            <a:avLst/>
          </a:prstGeom>
          <a:noFill/>
        </p:spPr>
        <p:txBody>
          <a:bodyPr wrap="square" rtlCol="0">
            <a:spAutoFit/>
          </a:bodyPr>
          <a:lstStyle/>
          <a:p>
            <a:r>
              <a:rPr lang="en-US" sz="2000" b="1" dirty="0" smtClean="0">
                <a:latin typeface="Arial" charset="0"/>
                <a:ea typeface="Arial" charset="0"/>
                <a:cs typeface="Arial" charset="0"/>
              </a:rPr>
              <a:t> Happy Female    Happy Male</a:t>
            </a:r>
            <a:endParaRPr lang="en-US" sz="2000" b="1" dirty="0">
              <a:latin typeface="Arial" charset="0"/>
              <a:ea typeface="Arial" charset="0"/>
              <a:cs typeface="Arial" charset="0"/>
            </a:endParaRPr>
          </a:p>
        </p:txBody>
      </p:sp>
      <p:sp>
        <p:nvSpPr>
          <p:cNvPr id="12" name="TextBox 11"/>
          <p:cNvSpPr txBox="1"/>
          <p:nvPr/>
        </p:nvSpPr>
        <p:spPr>
          <a:xfrm>
            <a:off x="8131100" y="4104014"/>
            <a:ext cx="3577575" cy="400110"/>
          </a:xfrm>
          <a:prstGeom prst="rect">
            <a:avLst/>
          </a:prstGeom>
          <a:noFill/>
        </p:spPr>
        <p:txBody>
          <a:bodyPr wrap="square" rtlCol="0">
            <a:spAutoFit/>
          </a:bodyPr>
          <a:lstStyle/>
          <a:p>
            <a:r>
              <a:rPr lang="en-US" sz="2000" b="1" dirty="0" smtClean="0">
                <a:latin typeface="Arial" charset="0"/>
                <a:ea typeface="Arial" charset="0"/>
                <a:cs typeface="Arial" charset="0"/>
              </a:rPr>
              <a:t> Sad Female	   Sad Male</a:t>
            </a:r>
            <a:endParaRPr lang="en-US" sz="2000" b="1" dirty="0">
              <a:latin typeface="Arial" charset="0"/>
              <a:ea typeface="Arial" charset="0"/>
              <a:cs typeface="Arial" charset="0"/>
            </a:endParaRPr>
          </a:p>
        </p:txBody>
      </p:sp>
      <p:pic>
        <p:nvPicPr>
          <p:cNvPr id="7" name="Content Placeholder 3" descr="C:\Users\StahelsA\Pictures\Sad young male 1.jpg"/>
          <p:cNvPicPr>
            <a:picLock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3359" y="1969476"/>
            <a:ext cx="1651785" cy="1996127"/>
          </a:xfrm>
          <a:prstGeom prst="rect">
            <a:avLst/>
          </a:prstGeom>
          <a:noFill/>
          <a:ln>
            <a:noFill/>
          </a:ln>
        </p:spPr>
      </p:pic>
      <p:pic>
        <p:nvPicPr>
          <p:cNvPr id="8" name="Picture 7" descr="C:\Users\StahelsA\Pictures\Sad young female 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1100" y="1969475"/>
            <a:ext cx="1651004" cy="1996129"/>
          </a:xfrm>
          <a:prstGeom prst="rect">
            <a:avLst/>
          </a:prstGeom>
          <a:noFill/>
          <a:ln>
            <a:noFill/>
          </a:ln>
        </p:spPr>
      </p:pic>
      <p:pic>
        <p:nvPicPr>
          <p:cNvPr id="13" name="Picture 12" descr="C:\Users\StahelsA\Pictures\Happy young male 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82993" y="1969475"/>
            <a:ext cx="1646030" cy="1996128"/>
          </a:xfrm>
          <a:prstGeom prst="rect">
            <a:avLst/>
          </a:prstGeom>
          <a:noFill/>
          <a:ln>
            <a:noFill/>
          </a:ln>
        </p:spPr>
      </p:pic>
      <p:pic>
        <p:nvPicPr>
          <p:cNvPr id="14" name="Picture 13" descr="C:\Users\StahelsA\Pictures\Happy young female 2.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75146" y="1969475"/>
            <a:ext cx="1648742" cy="1996128"/>
          </a:xfrm>
          <a:prstGeom prst="rect">
            <a:avLst/>
          </a:prstGeom>
          <a:noFill/>
          <a:ln>
            <a:noFill/>
          </a:ln>
        </p:spPr>
      </p:pic>
      <p:pic>
        <p:nvPicPr>
          <p:cNvPr id="16" name="Picture 15" descr="C:\Users\StahelsA\Pictures\Anger young female 1 copy.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4034" y="1969476"/>
            <a:ext cx="1649748" cy="1996127"/>
          </a:xfrm>
          <a:prstGeom prst="rect">
            <a:avLst/>
          </a:prstGeom>
          <a:noFill/>
          <a:ln>
            <a:noFill/>
          </a:ln>
        </p:spPr>
      </p:pic>
      <p:pic>
        <p:nvPicPr>
          <p:cNvPr id="17" name="Picture 16" descr="C:\Users\StahelsA\Pictures\Anger young male 1 copy.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365037" y="1969475"/>
            <a:ext cx="1651004" cy="1996130"/>
          </a:xfrm>
          <a:prstGeom prst="rect">
            <a:avLst/>
          </a:prstGeom>
          <a:noFill/>
          <a:ln>
            <a:noFill/>
          </a:ln>
        </p:spPr>
      </p:pic>
    </p:spTree>
    <p:extLst>
      <p:ext uri="{BB962C8B-B14F-4D97-AF65-F5344CB8AC3E}">
        <p14:creationId xmlns:p14="http://schemas.microsoft.com/office/powerpoint/2010/main" val="1582706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3600" dirty="0" smtClean="0">
                <a:latin typeface="Arial" charset="0"/>
                <a:ea typeface="Arial" charset="0"/>
                <a:cs typeface="Arial" charset="0"/>
              </a:rPr>
              <a:t>Method (continued)</a:t>
            </a:r>
            <a:endParaRPr lang="en-US" sz="3600" dirty="0">
              <a:latin typeface="Arial" charset="0"/>
              <a:ea typeface="Arial" charset="0"/>
              <a:cs typeface="Arial" charset="0"/>
            </a:endParaRPr>
          </a:p>
        </p:txBody>
      </p:sp>
      <p:sp>
        <p:nvSpPr>
          <p:cNvPr id="3" name="Content Placeholder 2"/>
          <p:cNvSpPr>
            <a:spLocks noGrp="1"/>
          </p:cNvSpPr>
          <p:nvPr>
            <p:ph idx="1"/>
          </p:nvPr>
        </p:nvSpPr>
        <p:spPr>
          <a:xfrm>
            <a:off x="838200" y="982850"/>
            <a:ext cx="10515600" cy="4630551"/>
          </a:xfrm>
        </p:spPr>
        <p:txBody>
          <a:bodyPr>
            <a:normAutofit/>
          </a:bodyPr>
          <a:lstStyle/>
          <a:p>
            <a:pPr marL="0" indent="0">
              <a:buNone/>
            </a:pPr>
            <a:r>
              <a:rPr lang="en-US" sz="2400" b="1" dirty="0" smtClean="0">
                <a:latin typeface="Arial" charset="0"/>
                <a:ea typeface="Arial" charset="0"/>
                <a:cs typeface="Arial" charset="0"/>
              </a:rPr>
              <a:t>Procedure</a:t>
            </a:r>
          </a:p>
          <a:p>
            <a:pPr marL="457200" indent="-457200">
              <a:buFont typeface="+mj-lt"/>
              <a:buAutoNum type="arabicPeriod"/>
            </a:pPr>
            <a:r>
              <a:rPr lang="en-US" sz="2200" dirty="0" smtClean="0">
                <a:latin typeface="Arial" charset="0"/>
                <a:ea typeface="Arial" charset="0"/>
                <a:cs typeface="Arial" charset="0"/>
              </a:rPr>
              <a:t>Participants who are members of </a:t>
            </a:r>
            <a:r>
              <a:rPr lang="en-US" sz="2200" dirty="0" err="1" smtClean="0">
                <a:latin typeface="Arial" charset="0"/>
                <a:ea typeface="Arial" charset="0"/>
                <a:cs typeface="Arial" charset="0"/>
              </a:rPr>
              <a:t>Amazon.com</a:t>
            </a:r>
            <a:r>
              <a:rPr lang="en-US" sz="2200" dirty="0" smtClean="0">
                <a:latin typeface="Arial" charset="0"/>
                <a:ea typeface="Arial" charset="0"/>
                <a:cs typeface="Arial" charset="0"/>
              </a:rPr>
              <a:t> selected our survey (HIT) from a list provided by </a:t>
            </a:r>
            <a:r>
              <a:rPr lang="en-US" sz="2200" dirty="0" err="1" smtClean="0">
                <a:latin typeface="Arial" charset="0"/>
                <a:ea typeface="Arial" charset="0"/>
                <a:cs typeface="Arial" charset="0"/>
              </a:rPr>
              <a:t>MTurk</a:t>
            </a:r>
            <a:r>
              <a:rPr lang="en-US" sz="2200" dirty="0" smtClean="0">
                <a:latin typeface="Arial" charset="0"/>
                <a:ea typeface="Arial" charset="0"/>
                <a:cs typeface="Arial" charset="0"/>
              </a:rPr>
              <a:t> if they qualified. A </a:t>
            </a:r>
            <a:r>
              <a:rPr lang="en-US" sz="2200" dirty="0" err="1" smtClean="0">
                <a:latin typeface="Arial" charset="0"/>
                <a:ea typeface="Arial" charset="0"/>
                <a:cs typeface="Arial" charset="0"/>
              </a:rPr>
              <a:t>weblink</a:t>
            </a:r>
            <a:r>
              <a:rPr lang="en-US" sz="2200" dirty="0" smtClean="0">
                <a:latin typeface="Arial" charset="0"/>
                <a:ea typeface="Arial" charset="0"/>
                <a:cs typeface="Arial" charset="0"/>
              </a:rPr>
              <a:t> that was included in the HIT redirected participants to the survey in </a:t>
            </a:r>
            <a:r>
              <a:rPr lang="en-US" sz="2200" dirty="0" err="1" smtClean="0">
                <a:latin typeface="Arial" charset="0"/>
                <a:ea typeface="Arial" charset="0"/>
                <a:cs typeface="Arial" charset="0"/>
              </a:rPr>
              <a:t>Qualtrics</a:t>
            </a:r>
            <a:r>
              <a:rPr lang="en-US" sz="2200" dirty="0" smtClean="0">
                <a:latin typeface="Arial" charset="0"/>
                <a:ea typeface="Arial" charset="0"/>
                <a:cs typeface="Arial" charset="0"/>
              </a:rPr>
              <a:t>.</a:t>
            </a:r>
          </a:p>
          <a:p>
            <a:pPr marL="457200" indent="-457200">
              <a:buFont typeface="+mj-lt"/>
              <a:buAutoNum type="arabicPeriod"/>
            </a:pPr>
            <a:r>
              <a:rPr lang="en-US" sz="2200" dirty="0">
                <a:latin typeface="Arial" charset="0"/>
                <a:ea typeface="Arial" charset="0"/>
                <a:cs typeface="Arial" charset="0"/>
              </a:rPr>
              <a:t> P</a:t>
            </a:r>
            <a:r>
              <a:rPr lang="en-US" sz="2200" dirty="0" smtClean="0">
                <a:latin typeface="Arial" charset="0"/>
                <a:ea typeface="Arial" charset="0"/>
                <a:cs typeface="Arial" charset="0"/>
              </a:rPr>
              <a:t>articipants first agreed to take part in the survey and next answered demographic questions. </a:t>
            </a:r>
          </a:p>
          <a:p>
            <a:pPr marL="457200" indent="-457200">
              <a:buFont typeface="+mj-lt"/>
              <a:buAutoNum type="arabicPeriod"/>
            </a:pPr>
            <a:r>
              <a:rPr lang="en-US" sz="2200" dirty="0">
                <a:latin typeface="Arial" charset="0"/>
                <a:ea typeface="Arial" charset="0"/>
                <a:cs typeface="Arial" charset="0"/>
              </a:rPr>
              <a:t>P</a:t>
            </a:r>
            <a:r>
              <a:rPr lang="en-US" sz="2200" dirty="0" smtClean="0">
                <a:latin typeface="Arial" charset="0"/>
                <a:ea typeface="Arial" charset="0"/>
                <a:cs typeface="Arial" charset="0"/>
              </a:rPr>
              <a:t>articipants were asked to view the first photograph in 10 seconds and then answer four questions about that photograph.</a:t>
            </a:r>
          </a:p>
          <a:p>
            <a:pPr marL="457200" indent="-457200">
              <a:buFont typeface="+mj-lt"/>
              <a:buAutoNum type="arabicPeriod"/>
            </a:pPr>
            <a:r>
              <a:rPr lang="en-US" sz="2200" dirty="0" smtClean="0">
                <a:latin typeface="Arial" charset="0"/>
                <a:ea typeface="Arial" charset="0"/>
                <a:cs typeface="Arial" charset="0"/>
              </a:rPr>
              <a:t>The same procedure was followed for the following five photographs. </a:t>
            </a:r>
          </a:p>
          <a:p>
            <a:pPr marL="457200" indent="-457200">
              <a:buFont typeface="+mj-lt"/>
              <a:buAutoNum type="arabicPeriod"/>
            </a:pPr>
            <a:r>
              <a:rPr lang="en-US" sz="2200" dirty="0" smtClean="0">
                <a:latin typeface="Arial" charset="0"/>
                <a:ea typeface="Arial" charset="0"/>
                <a:cs typeface="Arial" charset="0"/>
              </a:rPr>
              <a:t>Participants were textually debriefed after finishing the survey. </a:t>
            </a:r>
          </a:p>
          <a:p>
            <a:pPr marL="0" indent="0">
              <a:buNone/>
            </a:pPr>
            <a:endParaRPr lang="en-US" sz="2400" dirty="0" smtClean="0">
              <a:latin typeface="Arial" charset="0"/>
              <a:ea typeface="Arial" charset="0"/>
              <a:cs typeface="Arial" charset="0"/>
            </a:endParaRPr>
          </a:p>
          <a:p>
            <a:pPr marL="457200" indent="-457200">
              <a:buFont typeface="+mj-lt"/>
              <a:buAutoNum type="arabicPeriod"/>
            </a:pPr>
            <a:endParaRPr lang="en-US" sz="2400" dirty="0" smtClean="0">
              <a:latin typeface="Arial" charset="0"/>
              <a:ea typeface="Arial" charset="0"/>
              <a:cs typeface="Arial" charset="0"/>
            </a:endParaRPr>
          </a:p>
        </p:txBody>
      </p:sp>
    </p:spTree>
    <p:extLst>
      <p:ext uri="{BB962C8B-B14F-4D97-AF65-F5344CB8AC3E}">
        <p14:creationId xmlns:p14="http://schemas.microsoft.com/office/powerpoint/2010/main" val="1192852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2822</TotalTime>
  <Words>1830</Words>
  <Application>Microsoft Macintosh PowerPoint</Application>
  <PresentationFormat>Widescreen</PresentationFormat>
  <Paragraphs>160</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Helvetica Neue</vt:lpstr>
      <vt:lpstr>Office Theme</vt:lpstr>
      <vt:lpstr>A MTurk Facial Inference Study  Janine Swiney, Anthony Stahelski, &amp; Mary Radeke  Central Washington University</vt:lpstr>
      <vt:lpstr>Abstract</vt:lpstr>
      <vt:lpstr>Literature Review</vt:lpstr>
      <vt:lpstr>Literature Review (Continued)</vt:lpstr>
      <vt:lpstr>PowerPoint Presentation</vt:lpstr>
      <vt:lpstr>Research Questions and Hypotheses</vt:lpstr>
      <vt:lpstr>Method</vt:lpstr>
      <vt:lpstr>Facial Photographs</vt:lpstr>
      <vt:lpstr>Method (continued)</vt:lpstr>
      <vt:lpstr>Results</vt:lpstr>
      <vt:lpstr>PowerPoint Presentation</vt:lpstr>
      <vt:lpstr>Participants differentially attributed characteristics across each facial expressions for the six photographs.</vt:lpstr>
      <vt:lpstr>PowerPoint Presentation</vt:lpstr>
      <vt:lpstr>PowerPoint Presentation</vt:lpstr>
      <vt:lpstr>Discussion</vt:lpstr>
      <vt:lpstr>Discussion (Continued)</vt:lpstr>
      <vt:lpstr>Limitations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MTurk Facial Inference Study</dc:title>
  <dc:creator>Microsoft Office User</dc:creator>
  <cp:lastModifiedBy>Microsoft Office User</cp:lastModifiedBy>
  <cp:revision>197</cp:revision>
  <cp:lastPrinted>2016-04-07T05:15:59Z</cp:lastPrinted>
  <dcterms:created xsi:type="dcterms:W3CDTF">2016-02-29T05:10:34Z</dcterms:created>
  <dcterms:modified xsi:type="dcterms:W3CDTF">2016-10-03T01:32:19Z</dcterms:modified>
</cp:coreProperties>
</file>