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sldIdLst>
    <p:sldId id="256" r:id="rId2"/>
    <p:sldId id="267" r:id="rId3"/>
    <p:sldId id="259" r:id="rId4"/>
    <p:sldId id="261" r:id="rId5"/>
    <p:sldId id="262" r:id="rId6"/>
    <p:sldId id="263" r:id="rId7"/>
    <p:sldId id="257" r:id="rId8"/>
    <p:sldId id="266" r:id="rId9"/>
    <p:sldId id="265"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64" d="100"/>
          <a:sy n="64" d="100"/>
        </p:scale>
        <p:origin x="101" y="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5392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080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0710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021458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27506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7852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8952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8455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5/14/2019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81601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795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6357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3440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5/14/2019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40557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2957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5/14/2019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819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6613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104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5/14/2019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67474591"/>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89D9F-04C2-CB4A-93B5-5DCA61BF04BB}"/>
              </a:ext>
            </a:extLst>
          </p:cNvPr>
          <p:cNvSpPr>
            <a:spLocks noGrp="1"/>
          </p:cNvSpPr>
          <p:nvPr>
            <p:ph type="ctrTitle"/>
          </p:nvPr>
        </p:nvSpPr>
        <p:spPr/>
        <p:txBody>
          <a:bodyPr/>
          <a:lstStyle/>
          <a:p>
            <a:r>
              <a:rPr lang="en-US" dirty="0"/>
              <a:t>CWU Horn Ensemble</a:t>
            </a:r>
          </a:p>
        </p:txBody>
      </p:sp>
      <p:sp>
        <p:nvSpPr>
          <p:cNvPr id="3" name="Subtitle 2">
            <a:extLst>
              <a:ext uri="{FF2B5EF4-FFF2-40B4-BE49-F238E27FC236}">
                <a16:creationId xmlns:a16="http://schemas.microsoft.com/office/drawing/2014/main" id="{934B992B-4CDD-DA45-A347-EA599D49B2D7}"/>
              </a:ext>
            </a:extLst>
          </p:cNvPr>
          <p:cNvSpPr>
            <a:spLocks noGrp="1"/>
          </p:cNvSpPr>
          <p:nvPr>
            <p:ph type="subTitle" idx="1"/>
          </p:nvPr>
        </p:nvSpPr>
        <p:spPr/>
        <p:txBody>
          <a:bodyPr/>
          <a:lstStyle/>
          <a:p>
            <a:r>
              <a:rPr lang="en-US" dirty="0"/>
              <a:t>SOURCE 2019</a:t>
            </a:r>
          </a:p>
        </p:txBody>
      </p:sp>
    </p:spTree>
    <p:extLst>
      <p:ext uri="{BB962C8B-B14F-4D97-AF65-F5344CB8AC3E}">
        <p14:creationId xmlns:p14="http://schemas.microsoft.com/office/powerpoint/2010/main" val="572972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8FA3-F6E7-CD46-A48E-7B90A9BB7D9F}"/>
              </a:ext>
            </a:extLst>
          </p:cNvPr>
          <p:cNvSpPr>
            <a:spLocks noGrp="1"/>
          </p:cNvSpPr>
          <p:nvPr>
            <p:ph type="title"/>
          </p:nvPr>
        </p:nvSpPr>
        <p:spPr/>
        <p:txBody>
          <a:bodyPr/>
          <a:lstStyle/>
          <a:p>
            <a:r>
              <a:rPr lang="en-US" dirty="0"/>
              <a:t>CWU Horn Ensemble</a:t>
            </a:r>
          </a:p>
        </p:txBody>
      </p:sp>
      <p:sp>
        <p:nvSpPr>
          <p:cNvPr id="3" name="Content Placeholder 2">
            <a:extLst>
              <a:ext uri="{FF2B5EF4-FFF2-40B4-BE49-F238E27FC236}">
                <a16:creationId xmlns:a16="http://schemas.microsoft.com/office/drawing/2014/main" id="{A238D317-D5DA-2440-B710-DD6E835535AC}"/>
              </a:ext>
            </a:extLst>
          </p:cNvPr>
          <p:cNvSpPr>
            <a:spLocks noGrp="1"/>
          </p:cNvSpPr>
          <p:nvPr>
            <p:ph idx="1"/>
          </p:nvPr>
        </p:nvSpPr>
        <p:spPr>
          <a:xfrm>
            <a:off x="503434" y="2336871"/>
            <a:ext cx="10880331" cy="4269411"/>
          </a:xfrm>
        </p:spPr>
        <p:txBody>
          <a:bodyPr>
            <a:normAutofit fontScale="92500" lnSpcReduction="10000"/>
          </a:bodyPr>
          <a:lstStyle/>
          <a:p>
            <a:r>
              <a:rPr lang="en-US" dirty="0"/>
              <a:t>The </a:t>
            </a:r>
            <a:r>
              <a:rPr lang="en-US" b="1" dirty="0"/>
              <a:t>Central Washington University Horn Ensemble </a:t>
            </a:r>
            <a:r>
              <a:rPr lang="en-US" dirty="0"/>
              <a:t>is made up of university students, regardless of major, interested in playing the horn. </a:t>
            </a:r>
          </a:p>
          <a:p>
            <a:r>
              <a:rPr lang="en-US" dirty="0"/>
              <a:t>The CWUHE performs 1- 2 full concert programs per year, has released two Christmas CDs, and has been featured at Northwest Horn Society workshops, Washington Music Educators Association conferences, and symposia of the International Horn Society (in 1996, 1998, 2001, 2008, 2011, 2014, and 2018). </a:t>
            </a:r>
          </a:p>
          <a:p>
            <a:r>
              <a:rPr lang="en-US" dirty="0"/>
              <a:t>In 2018, the ensemble placed second in the IHS 50 Ensemble competition at Ball State University in Muncie, Indiana. </a:t>
            </a:r>
          </a:p>
          <a:p>
            <a:r>
              <a:rPr lang="en-US" dirty="0"/>
              <a:t>The ensemble also maintains an active outreach program, promoting the horn and its music in Washington's schools. </a:t>
            </a:r>
          </a:p>
          <a:p>
            <a:r>
              <a:rPr lang="en-US" dirty="0"/>
              <a:t>Performed at the 2019 Northwest Horn Symposium, March 29-31, at the University of Montana. This presentation features some of the pieces performed at this symposium.</a:t>
            </a:r>
          </a:p>
          <a:p>
            <a:endParaRPr lang="en-US" dirty="0"/>
          </a:p>
        </p:txBody>
      </p:sp>
    </p:spTree>
    <p:extLst>
      <p:ext uri="{BB962C8B-B14F-4D97-AF65-F5344CB8AC3E}">
        <p14:creationId xmlns:p14="http://schemas.microsoft.com/office/powerpoint/2010/main" val="3640346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3BCB-672D-0B4C-8481-8B72C6A97BD6}"/>
              </a:ext>
            </a:extLst>
          </p:cNvPr>
          <p:cNvSpPr>
            <a:spLocks noGrp="1"/>
          </p:cNvSpPr>
          <p:nvPr>
            <p:ph type="title"/>
          </p:nvPr>
        </p:nvSpPr>
        <p:spPr/>
        <p:txBody>
          <a:bodyPr/>
          <a:lstStyle/>
          <a:p>
            <a:r>
              <a:rPr lang="en-US" i="1" dirty="0"/>
              <a:t>Salvation is Created </a:t>
            </a:r>
            <a:r>
              <a:rPr lang="en-US" dirty="0"/>
              <a:t>by Pavel </a:t>
            </a:r>
            <a:r>
              <a:rPr lang="en-US" dirty="0" err="1"/>
              <a:t>Chesnokov</a:t>
            </a:r>
            <a:endParaRPr lang="en-US" dirty="0"/>
          </a:p>
        </p:txBody>
      </p:sp>
      <p:sp>
        <p:nvSpPr>
          <p:cNvPr id="3" name="Content Placeholder 2">
            <a:extLst>
              <a:ext uri="{FF2B5EF4-FFF2-40B4-BE49-F238E27FC236}">
                <a16:creationId xmlns:a16="http://schemas.microsoft.com/office/drawing/2014/main" id="{6EBF6411-E751-674B-99CB-3082A0395EAF}"/>
              </a:ext>
            </a:extLst>
          </p:cNvPr>
          <p:cNvSpPr>
            <a:spLocks noGrp="1"/>
          </p:cNvSpPr>
          <p:nvPr>
            <p:ph sz="half" idx="1"/>
          </p:nvPr>
        </p:nvSpPr>
        <p:spPr/>
        <p:txBody>
          <a:bodyPr>
            <a:normAutofit fontScale="85000" lnSpcReduction="10000"/>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21EDC760-04D4-0548-B76A-BD091084A0B7}"/>
              </a:ext>
            </a:extLst>
          </p:cNvPr>
          <p:cNvSpPr>
            <a:spLocks noGrp="1"/>
          </p:cNvSpPr>
          <p:nvPr>
            <p:ph sz="half" idx="2"/>
          </p:nvPr>
        </p:nvSpPr>
        <p:spPr>
          <a:xfrm>
            <a:off x="5487251" y="2336873"/>
            <a:ext cx="5049904" cy="3599316"/>
          </a:xfrm>
        </p:spPr>
        <p:txBody>
          <a:bodyPr>
            <a:normAutofit fontScale="85000" lnSpcReduction="10000"/>
          </a:bodyPr>
          <a:lstStyle/>
          <a:p>
            <a:r>
              <a:rPr lang="en-US" dirty="0"/>
              <a:t>Choral piece arranged by Richard Price</a:t>
            </a:r>
          </a:p>
          <a:p>
            <a:r>
              <a:rPr lang="en-US" dirty="0"/>
              <a:t>Composed 1912</a:t>
            </a:r>
          </a:p>
          <a:p>
            <a:r>
              <a:rPr lang="en-US" dirty="0"/>
              <a:t>Classic Russian hymn that is known for use of complimentary major and minor keys and power chords.</a:t>
            </a:r>
          </a:p>
          <a:p>
            <a:r>
              <a:rPr lang="en-US" dirty="0"/>
              <a:t> Translated to </a:t>
            </a:r>
            <a:r>
              <a:rPr lang="en-US" i="1" dirty="0"/>
              <a:t>“Salvation is made in the midst of the earth, O God. Alleluia</a:t>
            </a:r>
            <a:r>
              <a:rPr lang="en-US" i="0" dirty="0"/>
              <a:t>.”</a:t>
            </a:r>
          </a:p>
          <a:p>
            <a:r>
              <a:rPr lang="en-US" i="0" dirty="0"/>
              <a:t>Has been arranged for multiple ensembles—great with “like” instruments</a:t>
            </a:r>
          </a:p>
          <a:p>
            <a:r>
              <a:rPr lang="en-US" b="1" dirty="0"/>
              <a:t>Conducted by Sophie Mortensen</a:t>
            </a:r>
          </a:p>
        </p:txBody>
      </p:sp>
      <p:pic>
        <p:nvPicPr>
          <p:cNvPr id="5" name="Picture 5">
            <a:extLst>
              <a:ext uri="{FF2B5EF4-FFF2-40B4-BE49-F238E27FC236}">
                <a16:creationId xmlns:a16="http://schemas.microsoft.com/office/drawing/2014/main" id="{8ED8F26D-AF6C-D045-ACF6-4129584A67E3}"/>
              </a:ext>
            </a:extLst>
          </p:cNvPr>
          <p:cNvPicPr>
            <a:picLocks noChangeAspect="1"/>
          </p:cNvPicPr>
          <p:nvPr/>
        </p:nvPicPr>
        <p:blipFill>
          <a:blip r:embed="rId2"/>
          <a:stretch>
            <a:fillRect/>
          </a:stretch>
        </p:blipFill>
        <p:spPr>
          <a:xfrm>
            <a:off x="1664413" y="2336873"/>
            <a:ext cx="2578814" cy="3477090"/>
          </a:xfrm>
          <a:prstGeom prst="rect">
            <a:avLst/>
          </a:prstGeom>
        </p:spPr>
      </p:pic>
    </p:spTree>
    <p:extLst>
      <p:ext uri="{BB962C8B-B14F-4D97-AF65-F5344CB8AC3E}">
        <p14:creationId xmlns:p14="http://schemas.microsoft.com/office/powerpoint/2010/main" val="3830344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C5914-76AC-194D-99C5-1820C22522F6}"/>
              </a:ext>
            </a:extLst>
          </p:cNvPr>
          <p:cNvSpPr>
            <a:spLocks noGrp="1"/>
          </p:cNvSpPr>
          <p:nvPr>
            <p:ph type="title"/>
          </p:nvPr>
        </p:nvSpPr>
        <p:spPr>
          <a:xfrm>
            <a:off x="328773" y="753228"/>
            <a:ext cx="9893492" cy="1080938"/>
          </a:xfrm>
        </p:spPr>
        <p:txBody>
          <a:bodyPr/>
          <a:lstStyle/>
          <a:p>
            <a:r>
              <a:rPr lang="en-US" i="1" dirty="0"/>
              <a:t>At Home on The Western Shore </a:t>
            </a:r>
            <a:r>
              <a:rPr lang="en-US" dirty="0"/>
              <a:t>by Erik </a:t>
            </a:r>
            <a:r>
              <a:rPr lang="en-US" dirty="0" err="1"/>
              <a:t>Ewazen</a:t>
            </a:r>
            <a:endParaRPr lang="en-US" dirty="0"/>
          </a:p>
        </p:txBody>
      </p:sp>
      <p:sp>
        <p:nvSpPr>
          <p:cNvPr id="3" name="Content Placeholder 2">
            <a:extLst>
              <a:ext uri="{FF2B5EF4-FFF2-40B4-BE49-F238E27FC236}">
                <a16:creationId xmlns:a16="http://schemas.microsoft.com/office/drawing/2014/main" id="{C874E1F3-0FEB-5A48-A749-642ED04F5CF9}"/>
              </a:ext>
            </a:extLst>
          </p:cNvPr>
          <p:cNvSpPr>
            <a:spLocks noGrp="1"/>
          </p:cNvSpPr>
          <p:nvPr>
            <p:ph sz="half" idx="1"/>
          </p:nvPr>
        </p:nvSpPr>
        <p:spPr/>
        <p:txBody>
          <a:bodyPr>
            <a:normAutofit fontScale="92500"/>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4" name="Content Placeholder 3">
            <a:extLst>
              <a:ext uri="{FF2B5EF4-FFF2-40B4-BE49-F238E27FC236}">
                <a16:creationId xmlns:a16="http://schemas.microsoft.com/office/drawing/2014/main" id="{2B66721F-2F15-8C42-88D0-F8B1EAE8F866}"/>
              </a:ext>
            </a:extLst>
          </p:cNvPr>
          <p:cNvSpPr>
            <a:spLocks noGrp="1"/>
          </p:cNvSpPr>
          <p:nvPr>
            <p:ph sz="half" idx="2"/>
          </p:nvPr>
        </p:nvSpPr>
        <p:spPr>
          <a:xfrm>
            <a:off x="5594123" y="2285503"/>
            <a:ext cx="4936888" cy="3745428"/>
          </a:xfrm>
        </p:spPr>
        <p:txBody>
          <a:bodyPr>
            <a:normAutofit fontScale="92500"/>
          </a:bodyPr>
          <a:lstStyle/>
          <a:p>
            <a:r>
              <a:rPr lang="en-US" dirty="0"/>
              <a:t>Composed in 2001 </a:t>
            </a:r>
          </a:p>
          <a:p>
            <a:r>
              <a:rPr lang="en-US" dirty="0"/>
              <a:t>First movement of a larger work, </a:t>
            </a:r>
            <a:r>
              <a:rPr lang="en-US" i="1" dirty="0"/>
              <a:t>The Legend of the Sleeping Bear</a:t>
            </a:r>
          </a:p>
          <a:p>
            <a:r>
              <a:rPr lang="en-US" dirty="0"/>
              <a:t>Based on a Native American legend about the Sleeping Bear dunes near Lake Michigan.</a:t>
            </a:r>
          </a:p>
          <a:p>
            <a:r>
              <a:rPr lang="en-US" dirty="0"/>
              <a:t>This movement is about the bear cubs playing near the lake as their mother watches.</a:t>
            </a:r>
          </a:p>
          <a:p>
            <a:r>
              <a:rPr lang="en-US" b="1" dirty="0"/>
              <a:t>Conducted by Amanda McDaniel</a:t>
            </a:r>
          </a:p>
          <a:p>
            <a:endParaRPr lang="en-US" dirty="0"/>
          </a:p>
        </p:txBody>
      </p:sp>
      <p:pic>
        <p:nvPicPr>
          <p:cNvPr id="5" name="Picture 5">
            <a:extLst>
              <a:ext uri="{FF2B5EF4-FFF2-40B4-BE49-F238E27FC236}">
                <a16:creationId xmlns:a16="http://schemas.microsoft.com/office/drawing/2014/main" id="{77817A25-34DB-894A-AF36-F76F9AF90F4F}"/>
              </a:ext>
            </a:extLst>
          </p:cNvPr>
          <p:cNvPicPr>
            <a:picLocks noChangeAspect="1"/>
          </p:cNvPicPr>
          <p:nvPr/>
        </p:nvPicPr>
        <p:blipFill>
          <a:blip r:embed="rId2"/>
          <a:stretch>
            <a:fillRect/>
          </a:stretch>
        </p:blipFill>
        <p:spPr>
          <a:xfrm>
            <a:off x="1705510" y="2319676"/>
            <a:ext cx="3041151" cy="3588557"/>
          </a:xfrm>
          <a:prstGeom prst="rect">
            <a:avLst/>
          </a:prstGeom>
        </p:spPr>
      </p:pic>
    </p:spTree>
    <p:extLst>
      <p:ext uri="{BB962C8B-B14F-4D97-AF65-F5344CB8AC3E}">
        <p14:creationId xmlns:p14="http://schemas.microsoft.com/office/powerpoint/2010/main" val="480400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B370-6279-4545-B357-1DC230F39228}"/>
              </a:ext>
            </a:extLst>
          </p:cNvPr>
          <p:cNvSpPr>
            <a:spLocks noGrp="1"/>
          </p:cNvSpPr>
          <p:nvPr>
            <p:ph type="title"/>
          </p:nvPr>
        </p:nvSpPr>
        <p:spPr/>
        <p:txBody>
          <a:bodyPr/>
          <a:lstStyle/>
          <a:p>
            <a:r>
              <a:rPr lang="en-US" i="1" dirty="0"/>
              <a:t>Jubilee</a:t>
            </a:r>
            <a:r>
              <a:rPr lang="en-US" dirty="0"/>
              <a:t> by James </a:t>
            </a:r>
            <a:r>
              <a:rPr lang="en-US" dirty="0" err="1"/>
              <a:t>Naigus</a:t>
            </a:r>
            <a:endParaRPr lang="en-US" dirty="0"/>
          </a:p>
        </p:txBody>
      </p:sp>
      <p:sp>
        <p:nvSpPr>
          <p:cNvPr id="3" name="Content Placeholder 2">
            <a:extLst>
              <a:ext uri="{FF2B5EF4-FFF2-40B4-BE49-F238E27FC236}">
                <a16:creationId xmlns:a16="http://schemas.microsoft.com/office/drawing/2014/main" id="{BA29616C-6D1C-2F4B-90BD-E60060F3AB94}"/>
              </a:ext>
            </a:extLst>
          </p:cNvPr>
          <p:cNvSpPr>
            <a:spLocks noGrp="1"/>
          </p:cNvSpPr>
          <p:nvPr>
            <p:ph sz="half" idx="1"/>
          </p:nvPr>
        </p:nvSpPr>
        <p:spPr/>
        <p:txBody>
          <a:bodyPr>
            <a:normAutofit/>
          </a:bodyPr>
          <a:lstStyle/>
          <a:p>
            <a:endParaRPr lang="en-US" dirty="0"/>
          </a:p>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5E478B4D-03EB-AC48-B780-419B4E91D286}"/>
              </a:ext>
            </a:extLst>
          </p:cNvPr>
          <p:cNvSpPr>
            <a:spLocks noGrp="1"/>
          </p:cNvSpPr>
          <p:nvPr>
            <p:ph sz="half" idx="2"/>
          </p:nvPr>
        </p:nvSpPr>
        <p:spPr>
          <a:xfrm>
            <a:off x="5696863" y="2306051"/>
            <a:ext cx="4700058" cy="3599316"/>
          </a:xfrm>
        </p:spPr>
        <p:txBody>
          <a:bodyPr>
            <a:normAutofit/>
          </a:bodyPr>
          <a:lstStyle/>
          <a:p>
            <a:r>
              <a:rPr lang="en-US" dirty="0"/>
              <a:t>Composed in 2011</a:t>
            </a:r>
          </a:p>
          <a:p>
            <a:r>
              <a:rPr lang="en-US" dirty="0"/>
              <a:t>A fanfare type celebration</a:t>
            </a:r>
          </a:p>
          <a:p>
            <a:r>
              <a:rPr lang="en-US" dirty="0"/>
              <a:t>Use of mostly major chord progressions to indicate happiness and jollity</a:t>
            </a:r>
          </a:p>
          <a:p>
            <a:r>
              <a:rPr lang="en-US" dirty="0"/>
              <a:t>Layering different meters to create contrast </a:t>
            </a:r>
          </a:p>
          <a:p>
            <a:r>
              <a:rPr lang="en-US" b="1" dirty="0"/>
              <a:t>Conducted by Douglas </a:t>
            </a:r>
            <a:r>
              <a:rPr lang="en-US" b="1" dirty="0" err="1"/>
              <a:t>Focht</a:t>
            </a:r>
            <a:endParaRPr lang="en-US" b="1" dirty="0"/>
          </a:p>
          <a:p>
            <a:endParaRPr lang="en-US" dirty="0"/>
          </a:p>
        </p:txBody>
      </p:sp>
      <p:pic>
        <p:nvPicPr>
          <p:cNvPr id="5" name="Picture 5">
            <a:extLst>
              <a:ext uri="{FF2B5EF4-FFF2-40B4-BE49-F238E27FC236}">
                <a16:creationId xmlns:a16="http://schemas.microsoft.com/office/drawing/2014/main" id="{23E0F6C5-6D16-C747-BD43-AA5BDB285C69}"/>
              </a:ext>
            </a:extLst>
          </p:cNvPr>
          <p:cNvPicPr>
            <a:picLocks noChangeAspect="1"/>
          </p:cNvPicPr>
          <p:nvPr/>
        </p:nvPicPr>
        <p:blipFill>
          <a:blip r:embed="rId2"/>
          <a:stretch>
            <a:fillRect/>
          </a:stretch>
        </p:blipFill>
        <p:spPr>
          <a:xfrm>
            <a:off x="1130157" y="2250038"/>
            <a:ext cx="3981312" cy="3708971"/>
          </a:xfrm>
          <a:prstGeom prst="rect">
            <a:avLst/>
          </a:prstGeom>
        </p:spPr>
      </p:pic>
    </p:spTree>
    <p:extLst>
      <p:ext uri="{BB962C8B-B14F-4D97-AF65-F5344CB8AC3E}">
        <p14:creationId xmlns:p14="http://schemas.microsoft.com/office/powerpoint/2010/main" val="317230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D0FA-789D-9A49-8535-A0EFF2F8657A}"/>
              </a:ext>
            </a:extLst>
          </p:cNvPr>
          <p:cNvSpPr>
            <a:spLocks noGrp="1"/>
          </p:cNvSpPr>
          <p:nvPr>
            <p:ph type="title"/>
          </p:nvPr>
        </p:nvSpPr>
        <p:spPr/>
        <p:txBody>
          <a:bodyPr/>
          <a:lstStyle/>
          <a:p>
            <a:r>
              <a:rPr lang="en-US" i="1" dirty="0"/>
              <a:t>Symphony No. 5, op. 67 </a:t>
            </a:r>
            <a:r>
              <a:rPr lang="en-US" dirty="0"/>
              <a:t>by L. v. Beethoven</a:t>
            </a:r>
          </a:p>
        </p:txBody>
      </p:sp>
      <p:sp>
        <p:nvSpPr>
          <p:cNvPr id="3" name="Content Placeholder 2">
            <a:extLst>
              <a:ext uri="{FF2B5EF4-FFF2-40B4-BE49-F238E27FC236}">
                <a16:creationId xmlns:a16="http://schemas.microsoft.com/office/drawing/2014/main" id="{053B7CA4-751E-704C-8866-E5FA0F76076B}"/>
              </a:ext>
            </a:extLst>
          </p:cNvPr>
          <p:cNvSpPr>
            <a:spLocks noGrp="1"/>
          </p:cNvSpPr>
          <p:nvPr>
            <p:ph sz="half"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2E619C79-7AAA-4E4F-B1F8-FDD7748777D5}"/>
              </a:ext>
            </a:extLst>
          </p:cNvPr>
          <p:cNvSpPr>
            <a:spLocks noGrp="1"/>
          </p:cNvSpPr>
          <p:nvPr>
            <p:ph sz="half" idx="2"/>
          </p:nvPr>
        </p:nvSpPr>
        <p:spPr>
          <a:xfrm>
            <a:off x="5573575" y="2357421"/>
            <a:ext cx="5214290" cy="3724880"/>
          </a:xfrm>
        </p:spPr>
        <p:txBody>
          <a:bodyPr>
            <a:normAutofit fontScale="92500" lnSpcReduction="10000"/>
          </a:bodyPr>
          <a:lstStyle/>
          <a:p>
            <a:r>
              <a:rPr lang="en-US" dirty="0"/>
              <a:t>Originally for full orchestra, arranged for horns by Keith Campbell</a:t>
            </a:r>
          </a:p>
          <a:p>
            <a:r>
              <a:rPr lang="en-US" dirty="0"/>
              <a:t>Composed 1808</a:t>
            </a:r>
          </a:p>
          <a:p>
            <a:r>
              <a:rPr lang="en-US" dirty="0"/>
              <a:t>1</a:t>
            </a:r>
            <a:r>
              <a:rPr lang="en-US" baseline="30000" dirty="0"/>
              <a:t>st</a:t>
            </a:r>
            <a:r>
              <a:rPr lang="en-US" dirty="0"/>
              <a:t> Movement (of 4)</a:t>
            </a:r>
          </a:p>
          <a:p>
            <a:r>
              <a:rPr lang="en-US" dirty="0"/>
              <a:t>Written when Beethoven was beginning to lose hearing</a:t>
            </a:r>
          </a:p>
          <a:p>
            <a:r>
              <a:rPr lang="en-US" dirty="0"/>
              <a:t>Full symphony sought to express a personal journey from relentless internal struggle to pure joy.</a:t>
            </a:r>
          </a:p>
          <a:p>
            <a:r>
              <a:rPr lang="en-US" b="1" dirty="0"/>
              <a:t>Conducted by Evan Hagen</a:t>
            </a:r>
          </a:p>
          <a:p>
            <a:endParaRPr lang="en-US" dirty="0"/>
          </a:p>
        </p:txBody>
      </p:sp>
      <p:pic>
        <p:nvPicPr>
          <p:cNvPr id="7" name="Picture 7">
            <a:extLst>
              <a:ext uri="{FF2B5EF4-FFF2-40B4-BE49-F238E27FC236}">
                <a16:creationId xmlns:a16="http://schemas.microsoft.com/office/drawing/2014/main" id="{5E45586D-967E-CD48-9DC7-E1770EC1AAB7}"/>
              </a:ext>
            </a:extLst>
          </p:cNvPr>
          <p:cNvPicPr>
            <a:picLocks noChangeAspect="1"/>
          </p:cNvPicPr>
          <p:nvPr/>
        </p:nvPicPr>
        <p:blipFill>
          <a:blip r:embed="rId2"/>
          <a:stretch>
            <a:fillRect/>
          </a:stretch>
        </p:blipFill>
        <p:spPr>
          <a:xfrm>
            <a:off x="1325366" y="2295889"/>
            <a:ext cx="3656266" cy="3656266"/>
          </a:xfrm>
          <a:prstGeom prst="rect">
            <a:avLst/>
          </a:prstGeom>
        </p:spPr>
      </p:pic>
    </p:spTree>
    <p:extLst>
      <p:ext uri="{BB962C8B-B14F-4D97-AF65-F5344CB8AC3E}">
        <p14:creationId xmlns:p14="http://schemas.microsoft.com/office/powerpoint/2010/main" val="2013606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60B6-58C5-154A-9F0A-CB81847F3D82}"/>
              </a:ext>
            </a:extLst>
          </p:cNvPr>
          <p:cNvSpPr>
            <a:spLocks noGrp="1"/>
          </p:cNvSpPr>
          <p:nvPr>
            <p:ph type="title"/>
          </p:nvPr>
        </p:nvSpPr>
        <p:spPr/>
        <p:txBody>
          <a:bodyPr/>
          <a:lstStyle/>
          <a:p>
            <a:r>
              <a:rPr lang="en-US" dirty="0"/>
              <a:t>CWU Horn Ensemble Members 2019</a:t>
            </a:r>
          </a:p>
        </p:txBody>
      </p:sp>
      <p:sp>
        <p:nvSpPr>
          <p:cNvPr id="3" name="Content Placeholder 2">
            <a:extLst>
              <a:ext uri="{FF2B5EF4-FFF2-40B4-BE49-F238E27FC236}">
                <a16:creationId xmlns:a16="http://schemas.microsoft.com/office/drawing/2014/main" id="{FA193A63-A736-AB4A-B11D-C1DA6A088B8E}"/>
              </a:ext>
            </a:extLst>
          </p:cNvPr>
          <p:cNvSpPr>
            <a:spLocks noGrp="1"/>
          </p:cNvSpPr>
          <p:nvPr>
            <p:ph sz="half" idx="1"/>
          </p:nvPr>
        </p:nvSpPr>
        <p:spPr/>
        <p:txBody>
          <a:bodyPr>
            <a:normAutofit fontScale="92500"/>
          </a:bodyPr>
          <a:lstStyle/>
          <a:p>
            <a:r>
              <a:rPr lang="en-US" dirty="0"/>
              <a:t>Joseph Bagdovitz, sophomore</a:t>
            </a:r>
          </a:p>
          <a:p>
            <a:r>
              <a:rPr lang="en-US" dirty="0"/>
              <a:t>Christopher Brown, freshman</a:t>
            </a:r>
          </a:p>
          <a:p>
            <a:r>
              <a:rPr lang="en-US" dirty="0"/>
              <a:t>Rand Carter, freshman</a:t>
            </a:r>
          </a:p>
          <a:p>
            <a:r>
              <a:rPr lang="en-US" dirty="0"/>
              <a:t>Gabrielle Charles, junior</a:t>
            </a:r>
          </a:p>
          <a:p>
            <a:r>
              <a:rPr lang="en-US" dirty="0"/>
              <a:t>Laura Cornwell, freshman</a:t>
            </a:r>
          </a:p>
          <a:p>
            <a:r>
              <a:rPr lang="en-US" dirty="0"/>
              <a:t>Solveig Dahl, senior</a:t>
            </a:r>
          </a:p>
          <a:p>
            <a:r>
              <a:rPr lang="en-US" dirty="0"/>
              <a:t>Douglas Focht, junior</a:t>
            </a:r>
          </a:p>
          <a:p>
            <a:r>
              <a:rPr lang="en-US" dirty="0"/>
              <a:t>Evan Hagen, junior</a:t>
            </a:r>
          </a:p>
          <a:p>
            <a:endParaRPr lang="en-US" dirty="0"/>
          </a:p>
          <a:p>
            <a:endParaRPr lang="en-US" dirty="0"/>
          </a:p>
        </p:txBody>
      </p:sp>
      <p:sp>
        <p:nvSpPr>
          <p:cNvPr id="4" name="Content Placeholder 3">
            <a:extLst>
              <a:ext uri="{FF2B5EF4-FFF2-40B4-BE49-F238E27FC236}">
                <a16:creationId xmlns:a16="http://schemas.microsoft.com/office/drawing/2014/main" id="{7217C249-7DC8-2144-BCB4-5E2BD48C71D9}"/>
              </a:ext>
            </a:extLst>
          </p:cNvPr>
          <p:cNvSpPr>
            <a:spLocks noGrp="1"/>
          </p:cNvSpPr>
          <p:nvPr>
            <p:ph sz="half" idx="2"/>
          </p:nvPr>
        </p:nvSpPr>
        <p:spPr>
          <a:xfrm>
            <a:off x="5594122" y="2336873"/>
            <a:ext cx="5255387" cy="3599316"/>
          </a:xfrm>
        </p:spPr>
        <p:txBody>
          <a:bodyPr>
            <a:normAutofit fontScale="92500"/>
          </a:bodyPr>
          <a:lstStyle/>
          <a:p>
            <a:r>
              <a:rPr lang="en-US" dirty="0"/>
              <a:t>Amanda McDaniel, junior</a:t>
            </a:r>
          </a:p>
          <a:p>
            <a:r>
              <a:rPr lang="en-US" dirty="0"/>
              <a:t>Nathan Miles, junior</a:t>
            </a:r>
          </a:p>
          <a:p>
            <a:r>
              <a:rPr lang="en-US" dirty="0"/>
              <a:t>Sophie Mortensen, senior</a:t>
            </a:r>
          </a:p>
          <a:p>
            <a:r>
              <a:rPr lang="en-US" dirty="0"/>
              <a:t>Henry Nordhorn, sophomore</a:t>
            </a:r>
          </a:p>
          <a:p>
            <a:r>
              <a:rPr lang="en-US" dirty="0"/>
              <a:t>Kyle Olsen, sophomore</a:t>
            </a:r>
          </a:p>
          <a:p>
            <a:r>
              <a:rPr lang="en-US" dirty="0"/>
              <a:t>Jaya Swayam, sophomore</a:t>
            </a:r>
          </a:p>
          <a:p>
            <a:r>
              <a:rPr lang="en-US" dirty="0"/>
              <a:t>Allison Wenzel, freshman</a:t>
            </a:r>
          </a:p>
          <a:p>
            <a:r>
              <a:rPr lang="en-US" dirty="0"/>
              <a:t>Dr. Jeffrey Snedeker, director/advisor</a:t>
            </a:r>
          </a:p>
          <a:p>
            <a:endParaRPr lang="en-US" dirty="0"/>
          </a:p>
        </p:txBody>
      </p:sp>
    </p:spTree>
    <p:extLst>
      <p:ext uri="{BB962C8B-B14F-4D97-AF65-F5344CB8AC3E}">
        <p14:creationId xmlns:p14="http://schemas.microsoft.com/office/powerpoint/2010/main" val="3864029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DA097-0F88-6446-90A7-C87C8A33210B}"/>
              </a:ext>
            </a:extLst>
          </p:cNvPr>
          <p:cNvSpPr>
            <a:spLocks noGrp="1"/>
          </p:cNvSpPr>
          <p:nvPr>
            <p:ph type="title"/>
          </p:nvPr>
        </p:nvSpPr>
        <p:spPr/>
        <p:txBody>
          <a:bodyPr/>
          <a:lstStyle/>
          <a:p>
            <a:endParaRPr lang="en-US"/>
          </a:p>
        </p:txBody>
      </p:sp>
      <p:pic>
        <p:nvPicPr>
          <p:cNvPr id="9" name="Picture 9">
            <a:extLst>
              <a:ext uri="{FF2B5EF4-FFF2-40B4-BE49-F238E27FC236}">
                <a16:creationId xmlns:a16="http://schemas.microsoft.com/office/drawing/2014/main" id="{03A9246E-5D7A-934E-A152-D5E3382B5369}"/>
              </a:ext>
            </a:extLst>
          </p:cNvPr>
          <p:cNvPicPr>
            <a:picLocks noGrp="1" noChangeAspect="1"/>
          </p:cNvPicPr>
          <p:nvPr>
            <p:ph sz="half" idx="1"/>
          </p:nvPr>
        </p:nvPicPr>
        <p:blipFill>
          <a:blip r:embed="rId2"/>
          <a:stretch>
            <a:fillRect/>
          </a:stretch>
        </p:blipFill>
        <p:spPr>
          <a:xfrm>
            <a:off x="0" y="-1360715"/>
            <a:ext cx="12192000" cy="9144000"/>
          </a:xfrm>
          <a:prstGeom prst="rect">
            <a:avLst/>
          </a:prstGeom>
        </p:spPr>
      </p:pic>
    </p:spTree>
    <p:extLst>
      <p:ext uri="{BB962C8B-B14F-4D97-AF65-F5344CB8AC3E}">
        <p14:creationId xmlns:p14="http://schemas.microsoft.com/office/powerpoint/2010/main" val="404087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D8DE-A414-AC4C-B3AF-414045795ABC}"/>
              </a:ext>
            </a:extLst>
          </p:cNvPr>
          <p:cNvSpPr>
            <a:spLocks noGrp="1"/>
          </p:cNvSpPr>
          <p:nvPr>
            <p:ph type="title"/>
          </p:nvPr>
        </p:nvSpPr>
        <p:spPr/>
        <p:txBody>
          <a:bodyPr>
            <a:normAutofit/>
          </a:bodyPr>
          <a:lstStyle/>
          <a:p>
            <a:r>
              <a:rPr lang="en-US" sz="6000" dirty="0"/>
              <a:t>Thank you!</a:t>
            </a:r>
          </a:p>
        </p:txBody>
      </p:sp>
      <p:sp>
        <p:nvSpPr>
          <p:cNvPr id="3" name="Content Placeholder 2">
            <a:extLst>
              <a:ext uri="{FF2B5EF4-FFF2-40B4-BE49-F238E27FC236}">
                <a16:creationId xmlns:a16="http://schemas.microsoft.com/office/drawing/2014/main" id="{E5D5F3C5-1DCB-A44E-8D1A-E026D979B622}"/>
              </a:ext>
            </a:extLst>
          </p:cNvPr>
          <p:cNvSpPr>
            <a:spLocks noGrp="1"/>
          </p:cNvSpPr>
          <p:nvPr>
            <p:ph type="body" sz="half" idx="2"/>
          </p:nvPr>
        </p:nvSpPr>
        <p:spPr/>
        <p:txBody>
          <a:bodyPr/>
          <a:lstStyle/>
          <a:p>
            <a:r>
              <a:rPr lang="en-US" dirty="0"/>
              <a:t>Special Thanks to Our Supporters:</a:t>
            </a:r>
          </a:p>
          <a:p>
            <a:r>
              <a:rPr lang="en-US" dirty="0"/>
              <a:t>CWU Career Services, CWU Office of Undergraduate Research, CWU Student Academic Senate, CWU Club Senate, CWU Services and Activities Committee, and CWU Music Department</a:t>
            </a:r>
          </a:p>
        </p:txBody>
      </p:sp>
      <p:pic>
        <p:nvPicPr>
          <p:cNvPr id="4" name="Picture 4">
            <a:extLst>
              <a:ext uri="{FF2B5EF4-FFF2-40B4-BE49-F238E27FC236}">
                <a16:creationId xmlns:a16="http://schemas.microsoft.com/office/drawing/2014/main" id="{1AF2E56A-9695-194B-8CD9-A654FD7208AD}"/>
              </a:ext>
            </a:extLst>
          </p:cNvPr>
          <p:cNvPicPr>
            <a:picLocks noChangeAspect="1"/>
          </p:cNvPicPr>
          <p:nvPr/>
        </p:nvPicPr>
        <p:blipFill>
          <a:blip r:embed="rId2"/>
          <a:stretch>
            <a:fillRect/>
          </a:stretch>
        </p:blipFill>
        <p:spPr>
          <a:xfrm>
            <a:off x="7855288" y="545957"/>
            <a:ext cx="3656390" cy="3656390"/>
          </a:xfrm>
          <a:prstGeom prst="rect">
            <a:avLst/>
          </a:prstGeom>
        </p:spPr>
      </p:pic>
    </p:spTree>
    <p:extLst>
      <p:ext uri="{BB962C8B-B14F-4D97-AF65-F5344CB8AC3E}">
        <p14:creationId xmlns:p14="http://schemas.microsoft.com/office/powerpoint/2010/main" val="1000776563"/>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docProps/app.xml><?xml version="1.0" encoding="utf-8"?>
<Properties xmlns="http://schemas.openxmlformats.org/officeDocument/2006/extended-properties" xmlns:vt="http://schemas.openxmlformats.org/officeDocument/2006/docPropsVTypes">
  <Template>{384E38D4-B22F-7241-8EDF-AC9596624B40}tf10001057</Template>
  <TotalTime>15</TotalTime>
  <Words>486</Words>
  <Application>Microsoft Office PowerPoint</Application>
  <PresentationFormat>Widescreen</PresentationFormat>
  <Paragraphs>73</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Trebuchet MS</vt:lpstr>
      <vt:lpstr>Berlin</vt:lpstr>
      <vt:lpstr>CWU Horn Ensemble</vt:lpstr>
      <vt:lpstr>CWU Horn Ensemble</vt:lpstr>
      <vt:lpstr>Salvation is Created by Pavel Chesnokov</vt:lpstr>
      <vt:lpstr>At Home on The Western Shore by Erik Ewazen</vt:lpstr>
      <vt:lpstr>Jubilee by James Naigus</vt:lpstr>
      <vt:lpstr>Symphony No. 5, op. 67 by L. v. Beethoven</vt:lpstr>
      <vt:lpstr>CWU Horn Ensemble Members 2019</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CWU Horn Ensemble</dc:title>
  <dc:creator>Jaya Swayam</dc:creator>
  <cp:lastModifiedBy>ess</cp:lastModifiedBy>
  <cp:revision>7</cp:revision>
  <dcterms:created xsi:type="dcterms:W3CDTF">2019-04-12T20:29:04Z</dcterms:created>
  <dcterms:modified xsi:type="dcterms:W3CDTF">2019-05-15T01:47:45Z</dcterms:modified>
</cp:coreProperties>
</file>