
<file path=[Content_Types].xml><?xml version="1.0" encoding="utf-8"?>
<Types xmlns="http://schemas.openxmlformats.org/package/2006/content-types">
  <Default Extension="xml" ContentType="application/xml"/>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handoutMasterIdLst>
    <p:handoutMasterId r:id="rId23"/>
  </p:handoutMasterIdLst>
  <p:sldIdLst>
    <p:sldId id="276" r:id="rId2"/>
    <p:sldId id="277" r:id="rId3"/>
    <p:sldId id="257" r:id="rId4"/>
    <p:sldId id="264" r:id="rId5"/>
    <p:sldId id="259" r:id="rId6"/>
    <p:sldId id="260" r:id="rId7"/>
    <p:sldId id="261" r:id="rId8"/>
    <p:sldId id="258" r:id="rId9"/>
    <p:sldId id="267" r:id="rId10"/>
    <p:sldId id="269" r:id="rId11"/>
    <p:sldId id="270" r:id="rId12"/>
    <p:sldId id="272" r:id="rId13"/>
    <p:sldId id="271" r:id="rId14"/>
    <p:sldId id="266" r:id="rId15"/>
    <p:sldId id="262" r:id="rId16"/>
    <p:sldId id="275" r:id="rId17"/>
    <p:sldId id="265" r:id="rId18"/>
    <p:sldId id="263" r:id="rId19"/>
    <p:sldId id="274" r:id="rId20"/>
    <p:sldId id="25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FFF6E3"/>
    <a:srgbClr val="FFEFD2"/>
    <a:srgbClr val="005DEE"/>
    <a:srgbClr val="008EF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21216"/>
    <p:restoredTop sz="95296"/>
  </p:normalViewPr>
  <p:slideViewPr>
    <p:cSldViewPr snapToGrid="0" snapToObjects="1">
      <p:cViewPr>
        <p:scale>
          <a:sx n="69" d="100"/>
          <a:sy n="69" d="100"/>
        </p:scale>
        <p:origin x="1408" y="824"/>
      </p:cViewPr>
      <p:guideLst/>
    </p:cSldViewPr>
  </p:slideViewPr>
  <p:notesTextViewPr>
    <p:cViewPr>
      <p:scale>
        <a:sx n="1" d="1"/>
        <a:sy n="1" d="1"/>
      </p:scale>
      <p:origin x="0" y="0"/>
    </p:cViewPr>
  </p:notesTextViewPr>
  <p:notesViewPr>
    <p:cSldViewPr snapToGrid="0" snapToObjects="1">
      <p:cViewPr>
        <p:scale>
          <a:sx n="100" d="100"/>
          <a:sy n="100" d="100"/>
        </p:scale>
        <p:origin x="2864" y="14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302EF63-DCAE-C449-9DFA-6C881D97507C}" type="datetimeFigureOut">
              <a:rPr lang="en-US" smtClean="0"/>
              <a:t>5/14/19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E511A37-7713-C942-B963-AD04FD521D45}" type="slidenum">
              <a:rPr lang="en-US" smtClean="0"/>
              <a:t>‹#›</a:t>
            </a:fld>
            <a:endParaRPr lang="en-US"/>
          </a:p>
        </p:txBody>
      </p:sp>
    </p:spTree>
    <p:extLst>
      <p:ext uri="{BB962C8B-B14F-4D97-AF65-F5344CB8AC3E}">
        <p14:creationId xmlns:p14="http://schemas.microsoft.com/office/powerpoint/2010/main" val="6706602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3EC407-3394-1D41-9311-39FB1F9D3AF4}" type="datetimeFigureOut">
              <a:rPr lang="en-US" smtClean="0"/>
              <a:t>5/14/19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07B443-28FD-EB43-806B-70D1969120CB}" type="slidenum">
              <a:rPr lang="en-US" smtClean="0"/>
              <a:t>‹#›</a:t>
            </a:fld>
            <a:endParaRPr lang="en-US"/>
          </a:p>
        </p:txBody>
      </p:sp>
    </p:spTree>
    <p:extLst>
      <p:ext uri="{BB962C8B-B14F-4D97-AF65-F5344CB8AC3E}">
        <p14:creationId xmlns:p14="http://schemas.microsoft.com/office/powerpoint/2010/main" val="1529495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07B443-28FD-EB43-806B-70D1969120CB}" type="slidenum">
              <a:rPr lang="en-US" smtClean="0"/>
              <a:t>1</a:t>
            </a:fld>
            <a:endParaRPr lang="en-US"/>
          </a:p>
        </p:txBody>
      </p:sp>
    </p:spTree>
    <p:extLst>
      <p:ext uri="{BB962C8B-B14F-4D97-AF65-F5344CB8AC3E}">
        <p14:creationId xmlns:p14="http://schemas.microsoft.com/office/powerpoint/2010/main" val="15309486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07B443-28FD-EB43-806B-70D1969120CB}" type="slidenum">
              <a:rPr lang="en-US" smtClean="0"/>
              <a:t>10</a:t>
            </a:fld>
            <a:endParaRPr lang="en-US"/>
          </a:p>
        </p:txBody>
      </p:sp>
    </p:spTree>
    <p:extLst>
      <p:ext uri="{BB962C8B-B14F-4D97-AF65-F5344CB8AC3E}">
        <p14:creationId xmlns:p14="http://schemas.microsoft.com/office/powerpoint/2010/main" val="2050704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07B443-28FD-EB43-806B-70D1969120CB}" type="slidenum">
              <a:rPr lang="en-US" smtClean="0"/>
              <a:t>11</a:t>
            </a:fld>
            <a:endParaRPr lang="en-US"/>
          </a:p>
        </p:txBody>
      </p:sp>
    </p:spTree>
    <p:extLst>
      <p:ext uri="{BB962C8B-B14F-4D97-AF65-F5344CB8AC3E}">
        <p14:creationId xmlns:p14="http://schemas.microsoft.com/office/powerpoint/2010/main" val="2818242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07B443-28FD-EB43-806B-70D1969120CB}" type="slidenum">
              <a:rPr lang="en-US" smtClean="0"/>
              <a:t>12</a:t>
            </a:fld>
            <a:endParaRPr lang="en-US"/>
          </a:p>
        </p:txBody>
      </p:sp>
    </p:spTree>
    <p:extLst>
      <p:ext uri="{BB962C8B-B14F-4D97-AF65-F5344CB8AC3E}">
        <p14:creationId xmlns:p14="http://schemas.microsoft.com/office/powerpoint/2010/main" val="13101533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07B443-28FD-EB43-806B-70D1969120CB}" type="slidenum">
              <a:rPr lang="en-US" smtClean="0"/>
              <a:t>13</a:t>
            </a:fld>
            <a:endParaRPr lang="en-US"/>
          </a:p>
        </p:txBody>
      </p:sp>
    </p:spTree>
    <p:extLst>
      <p:ext uri="{BB962C8B-B14F-4D97-AF65-F5344CB8AC3E}">
        <p14:creationId xmlns:p14="http://schemas.microsoft.com/office/powerpoint/2010/main" val="158689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07B443-28FD-EB43-806B-70D1969120CB}" type="slidenum">
              <a:rPr lang="en-US" smtClean="0"/>
              <a:t>14</a:t>
            </a:fld>
            <a:endParaRPr lang="en-US"/>
          </a:p>
        </p:txBody>
      </p:sp>
    </p:spTree>
    <p:extLst>
      <p:ext uri="{BB962C8B-B14F-4D97-AF65-F5344CB8AC3E}">
        <p14:creationId xmlns:p14="http://schemas.microsoft.com/office/powerpoint/2010/main" val="9870158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07B443-28FD-EB43-806B-70D1969120CB}" type="slidenum">
              <a:rPr lang="en-US" smtClean="0"/>
              <a:t>15</a:t>
            </a:fld>
            <a:endParaRPr lang="en-US"/>
          </a:p>
        </p:txBody>
      </p:sp>
    </p:spTree>
    <p:extLst>
      <p:ext uri="{BB962C8B-B14F-4D97-AF65-F5344CB8AC3E}">
        <p14:creationId xmlns:p14="http://schemas.microsoft.com/office/powerpoint/2010/main" val="13417426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07B443-28FD-EB43-806B-70D1969120CB}" type="slidenum">
              <a:rPr lang="en-US" smtClean="0"/>
              <a:t>16</a:t>
            </a:fld>
            <a:endParaRPr lang="en-US"/>
          </a:p>
        </p:txBody>
      </p:sp>
    </p:spTree>
    <p:extLst>
      <p:ext uri="{BB962C8B-B14F-4D97-AF65-F5344CB8AC3E}">
        <p14:creationId xmlns:p14="http://schemas.microsoft.com/office/powerpoint/2010/main" val="2253529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Campus Activities receives funding from Student &amp; Activities Fee which allows us to plan events and programs for CWU Students.</a:t>
            </a:r>
            <a:endParaRPr lang="en-US" sz="1200" b="0" i="0" kern="1200" dirty="0" smtClean="0">
              <a:solidFill>
                <a:schemeClr val="tx1"/>
              </a:solidFill>
              <a:effectLst/>
              <a:latin typeface="+mn-lt"/>
              <a:ea typeface="+mn-ea"/>
              <a:cs typeface="+mn-cs"/>
            </a:endParaRPr>
          </a:p>
          <a:p>
            <a:endParaRPr lang="en-US" dirty="0"/>
          </a:p>
          <a:p>
            <a:r>
              <a:rPr lang="en-US" sz="1200" b="0" i="0" kern="1200" dirty="0" smtClean="0">
                <a:solidFill>
                  <a:schemeClr val="tx1"/>
                </a:solidFill>
                <a:effectLst/>
                <a:latin typeface="+mn-lt"/>
                <a:ea typeface="+mn-ea"/>
                <a:cs typeface="+mn-cs"/>
              </a:rPr>
              <a:t>Yellow </a:t>
            </a:r>
            <a:r>
              <a:rPr lang="en-US" sz="1200" b="0" i="0" kern="1200" dirty="0" smtClean="0">
                <a:solidFill>
                  <a:schemeClr val="tx1"/>
                </a:solidFill>
                <a:effectLst/>
                <a:latin typeface="+mn-lt"/>
                <a:ea typeface="+mn-ea"/>
                <a:cs typeface="+mn-cs"/>
              </a:rPr>
              <a:t>are not finalized charged, but estimates. The red are credits, donations made towards the event from different departments on campus.</a:t>
            </a:r>
            <a:endParaRPr lang="en-US" dirty="0"/>
          </a:p>
        </p:txBody>
      </p:sp>
      <p:sp>
        <p:nvSpPr>
          <p:cNvPr id="4" name="Slide Number Placeholder 3"/>
          <p:cNvSpPr>
            <a:spLocks noGrp="1"/>
          </p:cNvSpPr>
          <p:nvPr>
            <p:ph type="sldNum" sz="quarter" idx="10"/>
          </p:nvPr>
        </p:nvSpPr>
        <p:spPr/>
        <p:txBody>
          <a:bodyPr/>
          <a:lstStyle/>
          <a:p>
            <a:fld id="{E907B443-28FD-EB43-806B-70D1969120CB}" type="slidenum">
              <a:rPr lang="en-US" smtClean="0"/>
              <a:t>17</a:t>
            </a:fld>
            <a:endParaRPr lang="en-US"/>
          </a:p>
        </p:txBody>
      </p:sp>
    </p:spTree>
    <p:extLst>
      <p:ext uri="{BB962C8B-B14F-4D97-AF65-F5344CB8AC3E}">
        <p14:creationId xmlns:p14="http://schemas.microsoft.com/office/powerpoint/2010/main" val="5621537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Closer Gender Parity in artist </a:t>
            </a:r>
            <a:r>
              <a:rPr lang="en-US" b="1" dirty="0" smtClean="0"/>
              <a:t>lineup</a:t>
            </a:r>
          </a:p>
          <a:p>
            <a:r>
              <a:rPr lang="en-US" b="1" dirty="0" smtClean="0"/>
              <a:t>-</a:t>
            </a:r>
            <a:r>
              <a:rPr lang="en-US" b="1" baseline="0" dirty="0" smtClean="0"/>
              <a:t> my internal goal was to get into the 50% mark, and we didn't make it.</a:t>
            </a:r>
          </a:p>
          <a:p>
            <a:r>
              <a:rPr lang="en-US" b="1" baseline="0" dirty="0" smtClean="0"/>
              <a:t>-the I have a clearer picture on when you try to achieve gender parity, it doesn't always workout the way you hope.</a:t>
            </a:r>
            <a:endParaRPr lang="en-US" b="1" dirty="0" smtClean="0"/>
          </a:p>
          <a:p>
            <a:r>
              <a:rPr lang="en-US" dirty="0" smtClean="0"/>
              <a:t>-</a:t>
            </a:r>
            <a:r>
              <a:rPr lang="en-US" dirty="0" smtClean="0"/>
              <a:t>2 out of 9 performers were women</a:t>
            </a:r>
          </a:p>
          <a:p>
            <a:endParaRPr lang="en-US" b="1" dirty="0" smtClean="0"/>
          </a:p>
          <a:p>
            <a:r>
              <a:rPr lang="en-US" b="1" dirty="0" smtClean="0"/>
              <a:t>Increase involvement of music department</a:t>
            </a:r>
          </a:p>
          <a:p>
            <a:r>
              <a:rPr lang="en-US" dirty="0" smtClean="0"/>
              <a:t>-natural</a:t>
            </a:r>
            <a:r>
              <a:rPr lang="en-US" baseline="0" dirty="0" smtClean="0"/>
              <a:t> partner for a music event</a:t>
            </a:r>
          </a:p>
          <a:p>
            <a:endParaRPr lang="en-US" b="1" baseline="0" dirty="0" smtClean="0"/>
          </a:p>
          <a:p>
            <a:endParaRPr lang="en-US" b="1" dirty="0"/>
          </a:p>
          <a:p>
            <a:r>
              <a:rPr lang="en-US" b="1" dirty="0" smtClean="0"/>
              <a:t>Maintaining independent scope </a:t>
            </a:r>
          </a:p>
          <a:p>
            <a:pPr marL="171450" indent="-171450">
              <a:buFontTx/>
              <a:buChar char="-"/>
            </a:pPr>
            <a:r>
              <a:rPr lang="en-US" dirty="0" smtClean="0"/>
              <a:t>By maintaining the original independent integrity of the event, we can continue to build an </a:t>
            </a:r>
            <a:r>
              <a:rPr lang="en-US" dirty="0" err="1" smtClean="0"/>
              <a:t>ellensburg</a:t>
            </a:r>
            <a:r>
              <a:rPr lang="en-US" dirty="0" smtClean="0"/>
              <a:t> scene. </a:t>
            </a:r>
          </a:p>
          <a:p>
            <a:pPr marL="171450" indent="-171450">
              <a:buFontTx/>
              <a:buChar char="-"/>
            </a:pPr>
            <a:endParaRPr lang="en-US" dirty="0"/>
          </a:p>
          <a:p>
            <a:pPr marL="171450" indent="-171450">
              <a:buFontTx/>
              <a:buChar char="-"/>
            </a:pPr>
            <a:r>
              <a:rPr lang="en-US" dirty="0" smtClean="0"/>
              <a:t>-what helps build a scene? Commercial artists or independent artists</a:t>
            </a:r>
            <a:endParaRPr lang="en-US" dirty="0"/>
          </a:p>
        </p:txBody>
      </p:sp>
      <p:sp>
        <p:nvSpPr>
          <p:cNvPr id="4" name="Slide Number Placeholder 3"/>
          <p:cNvSpPr>
            <a:spLocks noGrp="1"/>
          </p:cNvSpPr>
          <p:nvPr>
            <p:ph type="sldNum" sz="quarter" idx="10"/>
          </p:nvPr>
        </p:nvSpPr>
        <p:spPr/>
        <p:txBody>
          <a:bodyPr/>
          <a:lstStyle/>
          <a:p>
            <a:fld id="{E907B443-28FD-EB43-806B-70D1969120CB}" type="slidenum">
              <a:rPr lang="en-US" smtClean="0"/>
              <a:t>18</a:t>
            </a:fld>
            <a:endParaRPr lang="en-US"/>
          </a:p>
        </p:txBody>
      </p:sp>
    </p:spTree>
    <p:extLst>
      <p:ext uri="{BB962C8B-B14F-4D97-AF65-F5344CB8AC3E}">
        <p14:creationId xmlns:p14="http://schemas.microsoft.com/office/powerpoint/2010/main" val="4169667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07B443-28FD-EB43-806B-70D1969120CB}" type="slidenum">
              <a:rPr lang="en-US" smtClean="0"/>
              <a:t>19</a:t>
            </a:fld>
            <a:endParaRPr lang="en-US"/>
          </a:p>
        </p:txBody>
      </p:sp>
    </p:spTree>
    <p:extLst>
      <p:ext uri="{BB962C8B-B14F-4D97-AF65-F5344CB8AC3E}">
        <p14:creationId xmlns:p14="http://schemas.microsoft.com/office/powerpoint/2010/main" val="105104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can only speak to the extent that I was involved with: Music Industry Club, the original idea, local artist curation input, music industry panel.</a:t>
            </a:r>
            <a:endParaRPr lang="en-US" dirty="0"/>
          </a:p>
        </p:txBody>
      </p:sp>
      <p:sp>
        <p:nvSpPr>
          <p:cNvPr id="4" name="Slide Number Placeholder 3"/>
          <p:cNvSpPr>
            <a:spLocks noGrp="1"/>
          </p:cNvSpPr>
          <p:nvPr>
            <p:ph type="sldNum" sz="quarter" idx="10"/>
          </p:nvPr>
        </p:nvSpPr>
        <p:spPr/>
        <p:txBody>
          <a:bodyPr/>
          <a:lstStyle/>
          <a:p>
            <a:fld id="{E907B443-28FD-EB43-806B-70D1969120CB}" type="slidenum">
              <a:rPr lang="en-US" smtClean="0"/>
              <a:t>2</a:t>
            </a:fld>
            <a:endParaRPr lang="en-US"/>
          </a:p>
        </p:txBody>
      </p:sp>
    </p:spTree>
    <p:extLst>
      <p:ext uri="{BB962C8B-B14F-4D97-AF65-F5344CB8AC3E}">
        <p14:creationId xmlns:p14="http://schemas.microsoft.com/office/powerpoint/2010/main" val="1836095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07B443-28FD-EB43-806B-70D1969120CB}" type="slidenum">
              <a:rPr lang="en-US" smtClean="0"/>
              <a:t>20</a:t>
            </a:fld>
            <a:endParaRPr lang="en-US"/>
          </a:p>
        </p:txBody>
      </p:sp>
    </p:spTree>
    <p:extLst>
      <p:ext uri="{BB962C8B-B14F-4D97-AF65-F5344CB8AC3E}">
        <p14:creationId xmlns:p14="http://schemas.microsoft.com/office/powerpoint/2010/main" val="328227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None of this would have happened without </a:t>
            </a:r>
            <a:r>
              <a:rPr lang="en-US" dirty="0" err="1" smtClean="0"/>
              <a:t>Robbi</a:t>
            </a:r>
            <a:r>
              <a:rPr lang="en-US" dirty="0" smtClean="0"/>
              <a:t> and Campus activities, specifically students Libby Akin, and Ronnie </a:t>
            </a:r>
            <a:r>
              <a:rPr lang="en-US" dirty="0" err="1" smtClean="0"/>
              <a:t>Hindman</a:t>
            </a:r>
            <a:r>
              <a:rPr lang="en-US" dirty="0" smtClean="0"/>
              <a:t>.</a:t>
            </a:r>
            <a:endParaRPr lang="en-US" dirty="0"/>
          </a:p>
        </p:txBody>
      </p:sp>
      <p:sp>
        <p:nvSpPr>
          <p:cNvPr id="4" name="Slide Number Placeholder 3"/>
          <p:cNvSpPr>
            <a:spLocks noGrp="1"/>
          </p:cNvSpPr>
          <p:nvPr>
            <p:ph type="sldNum" sz="quarter" idx="10"/>
          </p:nvPr>
        </p:nvSpPr>
        <p:spPr/>
        <p:txBody>
          <a:bodyPr/>
          <a:lstStyle/>
          <a:p>
            <a:fld id="{E907B443-28FD-EB43-806B-70D1969120CB}" type="slidenum">
              <a:rPr lang="en-US" smtClean="0"/>
              <a:t>3</a:t>
            </a:fld>
            <a:endParaRPr lang="en-US"/>
          </a:p>
        </p:txBody>
      </p:sp>
    </p:spTree>
    <p:extLst>
      <p:ext uri="{BB962C8B-B14F-4D97-AF65-F5344CB8AC3E}">
        <p14:creationId xmlns:p14="http://schemas.microsoft.com/office/powerpoint/2010/main" val="1590028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"Its a landscape of art in your community, there can be scenes within scenes, it’s everything that is going on with subcultures within that...a group/community of people speaking from their heart and creating art and sharing it with one another. its really important to have other people in your community that you can learn from and grow from and that you can be vulnerable and safe around"</a:t>
            </a:r>
            <a:r>
              <a:rPr lang="en-US" sz="1200" kern="1200" baseline="0" dirty="0" smtClean="0">
                <a:solidFill>
                  <a:schemeClr val="tx1"/>
                </a:solidFill>
                <a:latin typeface="+mn-lt"/>
                <a:ea typeface="+mn-ea"/>
                <a:cs typeface="+mn-cs"/>
              </a:rPr>
              <a:t> - Cheryl Waters KEXP</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tx1"/>
                </a:solidFill>
                <a:effectLst/>
                <a:latin typeface="+mn-lt"/>
                <a:ea typeface="+mn-ea"/>
                <a:cs typeface="+mn-cs"/>
              </a:rPr>
              <a:t>I think it boils down to coalescing a group of people with shared values.  This often requires a focal point, like a music festival, for people to find each other and share a meaningful real world experience to forge the initial bonds that eventually gain momentum and create the building blocks of a "scene". -Adam </a:t>
            </a:r>
            <a:r>
              <a:rPr lang="en-US" sz="1200" b="1" i="0" kern="1200" dirty="0" err="1" smtClean="0">
                <a:solidFill>
                  <a:schemeClr val="tx1"/>
                </a:solidFill>
                <a:effectLst/>
                <a:latin typeface="+mn-lt"/>
                <a:ea typeface="+mn-ea"/>
                <a:cs typeface="+mn-cs"/>
              </a:rPr>
              <a:t>Zacks</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907B443-28FD-EB43-806B-70D1969120CB}" type="slidenum">
              <a:rPr lang="en-US" smtClean="0"/>
              <a:t>4</a:t>
            </a:fld>
            <a:endParaRPr lang="en-US"/>
          </a:p>
        </p:txBody>
      </p:sp>
    </p:spTree>
    <p:extLst>
      <p:ext uri="{BB962C8B-B14F-4D97-AF65-F5344CB8AC3E}">
        <p14:creationId xmlns:p14="http://schemas.microsoft.com/office/powerpoint/2010/main" val="652424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07B443-28FD-EB43-806B-70D1969120CB}" type="slidenum">
              <a:rPr lang="en-US" smtClean="0"/>
              <a:t>5</a:t>
            </a:fld>
            <a:endParaRPr lang="en-US"/>
          </a:p>
        </p:txBody>
      </p:sp>
    </p:spTree>
    <p:extLst>
      <p:ext uri="{BB962C8B-B14F-4D97-AF65-F5344CB8AC3E}">
        <p14:creationId xmlns:p14="http://schemas.microsoft.com/office/powerpoint/2010/main" val="5042875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529139"/>
          </a:xfrm>
        </p:spPr>
        <p:txBody>
          <a:bodyPr/>
          <a:lstStyle/>
          <a:p>
            <a:r>
              <a:rPr lang="en-US" sz="1200" i="0" kern="1200" dirty="0" smtClean="0">
                <a:solidFill>
                  <a:schemeClr val="tx1"/>
                </a:solidFill>
                <a:effectLst/>
                <a:latin typeface="Helvetica Neue" charset="0"/>
                <a:ea typeface="Helvetica Neue" charset="0"/>
                <a:cs typeface="Helvetica Neue" charset="0"/>
              </a:rPr>
              <a:t>Closer gender parity</a:t>
            </a:r>
            <a:r>
              <a:rPr lang="en-US" sz="1200" i="0" kern="1200" baseline="0" dirty="0" smtClean="0">
                <a:solidFill>
                  <a:schemeClr val="tx1"/>
                </a:solidFill>
                <a:effectLst/>
                <a:latin typeface="Helvetica Neue" charset="0"/>
                <a:ea typeface="Helvetica Neue" charset="0"/>
                <a:cs typeface="Helvetica Neue" charset="0"/>
              </a:rPr>
              <a:t> is an issue that has risen to prominence in the music industry over the last few years. It has been featured in the Portia Sabin Podcast the Future of What multiple times. On episode___, Label president Jen </a:t>
            </a:r>
            <a:r>
              <a:rPr lang="en-US" sz="1200" i="0" kern="1200" baseline="0" dirty="0" err="1" smtClean="0">
                <a:solidFill>
                  <a:schemeClr val="tx1"/>
                </a:solidFill>
                <a:effectLst/>
                <a:latin typeface="Helvetica Neue" charset="0"/>
                <a:ea typeface="Helvetica Neue" charset="0"/>
                <a:cs typeface="Helvetica Neue" charset="0"/>
              </a:rPr>
              <a:t>Chloer</a:t>
            </a:r>
            <a:r>
              <a:rPr lang="en-US" sz="1200" i="0" kern="1200" baseline="0" dirty="0" smtClean="0">
                <a:solidFill>
                  <a:schemeClr val="tx1"/>
                </a:solidFill>
                <a:effectLst/>
                <a:latin typeface="Helvetica Neue" charset="0"/>
                <a:ea typeface="Helvetica Neue" charset="0"/>
                <a:cs typeface="Helvetica Neue" charset="0"/>
              </a:rPr>
              <a:t> notes that this is a problem in Australia, and there is an </a:t>
            </a:r>
            <a:r>
              <a:rPr lang="en-US" sz="1200" i="0" kern="1200" baseline="0" dirty="0" err="1" smtClean="0">
                <a:solidFill>
                  <a:schemeClr val="tx1"/>
                </a:solidFill>
                <a:effectLst/>
                <a:latin typeface="Helvetica Neue" charset="0"/>
                <a:ea typeface="Helvetica Neue" charset="0"/>
                <a:cs typeface="Helvetica Neue" charset="0"/>
              </a:rPr>
              <a:t>instagram</a:t>
            </a:r>
            <a:r>
              <a:rPr lang="en-US" sz="1200" i="0" kern="1200" baseline="0" dirty="0" smtClean="0">
                <a:solidFill>
                  <a:schemeClr val="tx1"/>
                </a:solidFill>
                <a:effectLst/>
                <a:latin typeface="Helvetica Neue" charset="0"/>
                <a:ea typeface="Helvetica Neue" charset="0"/>
                <a:cs typeface="Helvetica Neue" charset="0"/>
              </a:rPr>
              <a:t> account lineups without males that shows a before and after pictures of festival line ups. One picture has the full lineup, one has the male led artists removed.</a:t>
            </a:r>
          </a:p>
          <a:p>
            <a:endParaRPr lang="en-US" sz="1200" i="0" kern="1200" baseline="0" dirty="0" smtClean="0">
              <a:solidFill>
                <a:schemeClr val="tx1"/>
              </a:solidFill>
              <a:effectLst/>
              <a:latin typeface="Helvetica Neue" charset="0"/>
              <a:ea typeface="Helvetica Neue" charset="0"/>
              <a:cs typeface="Helvetica Neue" charset="0"/>
            </a:endParaRPr>
          </a:p>
          <a:p>
            <a:r>
              <a:rPr lang="en-US" sz="1200" i="0" kern="1200" baseline="0" dirty="0" smtClean="0">
                <a:solidFill>
                  <a:schemeClr val="tx1"/>
                </a:solidFill>
                <a:effectLst/>
                <a:latin typeface="Helvetica Neue" charset="0"/>
                <a:ea typeface="Helvetica Neue" charset="0"/>
                <a:cs typeface="Helvetica Neue" charset="0"/>
              </a:rPr>
              <a:t>Of lineups posted in the last year, 48/70 (69%) of lineups have less than 50% women. of those 48, 23 (48%) have less than 25% women represented, and 4 of those 48 posts have 0% women.</a:t>
            </a:r>
            <a:endParaRPr lang="en-US" sz="1200" i="0" kern="1200" dirty="0" smtClean="0">
              <a:solidFill>
                <a:schemeClr val="tx1"/>
              </a:solidFill>
              <a:effectLst/>
              <a:latin typeface="Helvetica Neue" charset="0"/>
              <a:ea typeface="Helvetica Neue" charset="0"/>
              <a:cs typeface="Helvetica Neue" charset="0"/>
            </a:endParaRPr>
          </a:p>
          <a:p>
            <a:endParaRPr lang="en-US" sz="1200" i="0" kern="1200" dirty="0" smtClean="0">
              <a:solidFill>
                <a:schemeClr val="tx1"/>
              </a:solidFill>
              <a:effectLst/>
              <a:latin typeface="Helvetica Neue" charset="0"/>
              <a:ea typeface="Helvetica Neue" charset="0"/>
              <a:cs typeface="Helvetica Neue" charset="0"/>
            </a:endParaRPr>
          </a:p>
          <a:p>
            <a:endParaRPr lang="en-US" b="1" dirty="0" smtClean="0">
              <a:latin typeface="Helvetica Neue" charset="0"/>
              <a:ea typeface="Helvetica Neue" charset="0"/>
              <a:cs typeface="Helvetica Neue" charset="0"/>
            </a:endParaRPr>
          </a:p>
          <a:p>
            <a:r>
              <a:rPr lang="en-US" b="1" dirty="0" smtClean="0">
                <a:latin typeface="Helvetica Neue" charset="0"/>
                <a:ea typeface="Helvetica Neue" charset="0"/>
                <a:cs typeface="Helvetica Neue" charset="0"/>
              </a:rPr>
              <a:t>Independent</a:t>
            </a:r>
            <a:r>
              <a:rPr lang="en-US" b="1" baseline="0" dirty="0" smtClean="0">
                <a:latin typeface="Helvetica Neue" charset="0"/>
                <a:ea typeface="Helvetica Neue" charset="0"/>
                <a:cs typeface="Helvetica Neue" charset="0"/>
              </a:rPr>
              <a:t> Focus</a:t>
            </a:r>
            <a:endParaRPr lang="en-US" b="1" dirty="0">
              <a:latin typeface="Helvetica Neue" charset="0"/>
              <a:ea typeface="Helvetica Neue" charset="0"/>
              <a:cs typeface="Helvetica Neue" charset="0"/>
            </a:endParaRPr>
          </a:p>
          <a:p>
            <a:r>
              <a:rPr lang="en-US" sz="1200" i="0" kern="1200" dirty="0" smtClean="0">
                <a:solidFill>
                  <a:schemeClr val="tx1"/>
                </a:solidFill>
                <a:effectLst/>
                <a:latin typeface="Helvetica Neue" charset="0"/>
                <a:ea typeface="Helvetica Neue" charset="0"/>
                <a:cs typeface="Helvetica Neue" charset="0"/>
              </a:rPr>
              <a:t>"booking a non-commercial line up is a</a:t>
            </a:r>
            <a:r>
              <a:rPr lang="en-US" sz="1200" i="1" kern="1200" dirty="0" smtClean="0">
                <a:solidFill>
                  <a:schemeClr val="tx1"/>
                </a:solidFill>
                <a:effectLst/>
                <a:latin typeface="Helvetica Neue" charset="0"/>
                <a:ea typeface="Helvetica Neue" charset="0"/>
                <a:cs typeface="Helvetica Neue" charset="0"/>
              </a:rPr>
              <a:t> statement </a:t>
            </a:r>
            <a:r>
              <a:rPr lang="en-US" sz="1200" i="0" kern="1200" dirty="0" smtClean="0">
                <a:solidFill>
                  <a:schemeClr val="tx1"/>
                </a:solidFill>
                <a:effectLst/>
                <a:latin typeface="Helvetica Neue" charset="0"/>
                <a:ea typeface="Helvetica Neue" charset="0"/>
                <a:cs typeface="Helvetica Neue" charset="0"/>
              </a:rPr>
              <a:t>that this is not simply a commercial venture for the purpose of maximizing profits, but rather an event with a higher purpose- building community and placing a high value on music discovery."</a:t>
            </a:r>
            <a:r>
              <a:rPr lang="en-US" sz="1200" i="0" kern="1200" baseline="0" dirty="0" smtClean="0">
                <a:solidFill>
                  <a:schemeClr val="tx1"/>
                </a:solidFill>
                <a:effectLst/>
                <a:latin typeface="Helvetica Neue" charset="0"/>
                <a:ea typeface="Helvetica Neue" charset="0"/>
                <a:cs typeface="Helvetica Neue" charset="0"/>
              </a:rPr>
              <a:t> -Adam </a:t>
            </a:r>
            <a:r>
              <a:rPr lang="en-US" sz="1200" i="0" kern="1200" baseline="0" dirty="0" err="1" smtClean="0">
                <a:solidFill>
                  <a:schemeClr val="tx1"/>
                </a:solidFill>
                <a:effectLst/>
                <a:latin typeface="Helvetica Neue" charset="0"/>
                <a:ea typeface="Helvetica Neue" charset="0"/>
                <a:cs typeface="Helvetica Neue" charset="0"/>
              </a:rPr>
              <a:t>Zacks</a:t>
            </a:r>
            <a:endParaRPr lang="en-US" sz="1200" i="0" kern="1200" baseline="0" dirty="0" smtClean="0">
              <a:solidFill>
                <a:schemeClr val="tx1"/>
              </a:solidFill>
              <a:effectLst/>
              <a:latin typeface="Helvetica Neue" charset="0"/>
              <a:ea typeface="Helvetica Neue" charset="0"/>
              <a:cs typeface="Helvetica Neue" charset="0"/>
            </a:endParaRPr>
          </a:p>
          <a:p>
            <a:endParaRPr lang="en-US" dirty="0">
              <a:latin typeface="Helvetica Neue" charset="0"/>
              <a:ea typeface="Helvetica Neue" charset="0"/>
              <a:cs typeface="Helvetica Neue" charset="0"/>
            </a:endParaRPr>
          </a:p>
          <a:p>
            <a:r>
              <a:rPr lang="en-US" b="1" dirty="0" smtClean="0">
                <a:latin typeface="Helvetica Neue" charset="0"/>
                <a:ea typeface="Helvetica Neue" charset="0"/>
                <a:cs typeface="Helvetica Neue" charset="0"/>
              </a:rPr>
              <a:t>Lack of a local scene</a:t>
            </a:r>
          </a:p>
          <a:p>
            <a:r>
              <a:rPr lang="en-US" dirty="0">
                <a:latin typeface="Helvetica Neue" charset="0"/>
                <a:ea typeface="Helvetica Neue" charset="0"/>
                <a:cs typeface="Helvetica Neue" charset="0"/>
              </a:rPr>
              <a:t>	</a:t>
            </a:r>
            <a:r>
              <a:rPr lang="en-US" dirty="0" smtClean="0">
                <a:latin typeface="Helvetica Neue" charset="0"/>
                <a:ea typeface="Helvetica Neue" charset="0"/>
                <a:cs typeface="Helvetica Neue" charset="0"/>
              </a:rPr>
              <a:t>-lack of visibility for independent radio</a:t>
            </a:r>
          </a:p>
          <a:p>
            <a:r>
              <a:rPr lang="en-US" dirty="0">
                <a:latin typeface="Helvetica Neue" charset="0"/>
                <a:ea typeface="Helvetica Neue" charset="0"/>
                <a:cs typeface="Helvetica Neue" charset="0"/>
              </a:rPr>
              <a:t>	</a:t>
            </a:r>
            <a:r>
              <a:rPr lang="en-US" dirty="0" smtClean="0">
                <a:latin typeface="Helvetica Neue" charset="0"/>
                <a:ea typeface="Helvetica Neue" charset="0"/>
                <a:cs typeface="Helvetica Neue" charset="0"/>
              </a:rPr>
              <a:t>-few venues (there are establishments in </a:t>
            </a:r>
            <a:r>
              <a:rPr lang="en-US" dirty="0" err="1" smtClean="0">
                <a:latin typeface="Helvetica Neue" charset="0"/>
                <a:ea typeface="Helvetica Neue" charset="0"/>
                <a:cs typeface="Helvetica Neue" charset="0"/>
              </a:rPr>
              <a:t>ellensburg</a:t>
            </a:r>
            <a:r>
              <a:rPr lang="en-US" dirty="0" smtClean="0">
                <a:latin typeface="Helvetica Neue" charset="0"/>
                <a:ea typeface="Helvetica Neue" charset="0"/>
                <a:cs typeface="Helvetica Neue" charset="0"/>
              </a:rPr>
              <a:t> that have the capability of being a venue, but do not use it as one)</a:t>
            </a:r>
          </a:p>
          <a:p>
            <a:r>
              <a:rPr lang="en-US" dirty="0">
                <a:latin typeface="Helvetica Neue" charset="0"/>
                <a:ea typeface="Helvetica Neue" charset="0"/>
                <a:cs typeface="Helvetica Neue" charset="0"/>
              </a:rPr>
              <a:t>	</a:t>
            </a:r>
            <a:r>
              <a:rPr lang="en-US" dirty="0" smtClean="0">
                <a:latin typeface="Helvetica Neue" charset="0"/>
                <a:ea typeface="Helvetica Neue" charset="0"/>
                <a:cs typeface="Helvetica Neue" charset="0"/>
              </a:rPr>
              <a:t>-apart from the </a:t>
            </a:r>
            <a:r>
              <a:rPr lang="en-US" dirty="0" err="1" smtClean="0">
                <a:latin typeface="Helvetica Neue" charset="0"/>
                <a:ea typeface="Helvetica Neue" charset="0"/>
                <a:cs typeface="Helvetica Neue" charset="0"/>
              </a:rPr>
              <a:t>ocassional</a:t>
            </a:r>
            <a:r>
              <a:rPr lang="en-US" dirty="0" smtClean="0">
                <a:latin typeface="Helvetica Neue" charset="0"/>
                <a:ea typeface="Helvetica Neue" charset="0"/>
                <a:cs typeface="Helvetica Neue" charset="0"/>
              </a:rPr>
              <a:t> open mic nights, there are few outlets for artists to perform/share their creative expression</a:t>
            </a:r>
          </a:p>
          <a:p>
            <a:endParaRPr lang="en-US" dirty="0" smtClean="0">
              <a:latin typeface="Helvetica Neue" charset="0"/>
              <a:ea typeface="Helvetica Neue" charset="0"/>
              <a:cs typeface="Helvetica Neue" charset="0"/>
            </a:endParaRPr>
          </a:p>
        </p:txBody>
      </p:sp>
      <p:sp>
        <p:nvSpPr>
          <p:cNvPr id="4" name="Slide Number Placeholder 3"/>
          <p:cNvSpPr>
            <a:spLocks noGrp="1"/>
          </p:cNvSpPr>
          <p:nvPr>
            <p:ph type="sldNum" sz="quarter" idx="10"/>
          </p:nvPr>
        </p:nvSpPr>
        <p:spPr/>
        <p:txBody>
          <a:bodyPr/>
          <a:lstStyle/>
          <a:p>
            <a:fld id="{E907B443-28FD-EB43-806B-70D1969120CB}" type="slidenum">
              <a:rPr lang="en-US" smtClean="0"/>
              <a:t>6</a:t>
            </a:fld>
            <a:endParaRPr lang="en-US"/>
          </a:p>
        </p:txBody>
      </p:sp>
    </p:spTree>
    <p:extLst>
      <p:ext uri="{BB962C8B-B14F-4D97-AF65-F5344CB8AC3E}">
        <p14:creationId xmlns:p14="http://schemas.microsoft.com/office/powerpoint/2010/main" val="20170041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014788"/>
          </a:xfrm>
        </p:spPr>
        <p:txBody>
          <a:bodyPr/>
          <a:lstStyle/>
          <a:p>
            <a:endParaRPr lang="en-US" dirty="0"/>
          </a:p>
          <a:p>
            <a:r>
              <a:rPr lang="en-US" dirty="0" smtClean="0"/>
              <a:t>What would be evidence of a scene in </a:t>
            </a:r>
            <a:r>
              <a:rPr lang="en-US" dirty="0" err="1" smtClean="0"/>
              <a:t>ellensburg</a:t>
            </a:r>
            <a:r>
              <a:rPr lang="en-US" dirty="0" smtClean="0"/>
              <a:t>?</a:t>
            </a:r>
          </a:p>
          <a:p>
            <a:r>
              <a:rPr lang="en-US" dirty="0"/>
              <a:t>	</a:t>
            </a:r>
            <a:r>
              <a:rPr lang="en-US" dirty="0" smtClean="0"/>
              <a:t>-more </a:t>
            </a:r>
            <a:r>
              <a:rPr lang="en-US" dirty="0" err="1" smtClean="0"/>
              <a:t>giges</a:t>
            </a:r>
            <a:r>
              <a:rPr lang="en-US" dirty="0" smtClean="0"/>
              <a:t>, observable-&gt; advertisements</a:t>
            </a:r>
          </a:p>
          <a:p>
            <a:r>
              <a:rPr lang="en-US" dirty="0"/>
              <a:t>	</a:t>
            </a:r>
            <a:r>
              <a:rPr lang="en-US" dirty="0" smtClean="0"/>
              <a:t>-independent programming on campus radio</a:t>
            </a:r>
          </a:p>
          <a:p>
            <a:r>
              <a:rPr lang="en-US" dirty="0"/>
              <a:t>	</a:t>
            </a:r>
            <a:r>
              <a:rPr lang="en-US" dirty="0" smtClean="0"/>
              <a:t>-space where independent artists can congregate</a:t>
            </a:r>
          </a:p>
          <a:p>
            <a:endParaRPr lang="en-US" dirty="0"/>
          </a:p>
          <a:p>
            <a:r>
              <a:rPr lang="en-US" dirty="0" smtClean="0"/>
              <a:t>Scene is </a:t>
            </a:r>
            <a:r>
              <a:rPr lang="en-US" dirty="0" smtClean="0"/>
              <a:t>dormant (unfocused), </a:t>
            </a:r>
            <a:r>
              <a:rPr lang="en-US" dirty="0" smtClean="0"/>
              <a:t>somethings are in place, what we need to do is cultivate. </a:t>
            </a:r>
            <a:r>
              <a:rPr lang="en-US" dirty="0" err="1" smtClean="0"/>
              <a:t>Coalese</a:t>
            </a:r>
            <a:r>
              <a:rPr lang="en-US" dirty="0" smtClean="0"/>
              <a:t>, need them to be stronger </a:t>
            </a:r>
          </a:p>
          <a:p>
            <a:endParaRPr lang="en-US" dirty="0"/>
          </a:p>
          <a:p>
            <a:r>
              <a:rPr lang="en-US" dirty="0" smtClean="0"/>
              <a:t>How does this celebration build a scene? –</a:t>
            </a:r>
            <a:r>
              <a:rPr lang="en-US" dirty="0" err="1" smtClean="0"/>
              <a:t>ellensburg</a:t>
            </a:r>
            <a:r>
              <a:rPr lang="en-US" dirty="0" smtClean="0"/>
              <a:t> artists</a:t>
            </a:r>
            <a:endParaRPr lang="en-US" dirty="0"/>
          </a:p>
        </p:txBody>
      </p:sp>
      <p:sp>
        <p:nvSpPr>
          <p:cNvPr id="4" name="Slide Number Placeholder 3"/>
          <p:cNvSpPr>
            <a:spLocks noGrp="1"/>
          </p:cNvSpPr>
          <p:nvPr>
            <p:ph type="sldNum" sz="quarter" idx="10"/>
          </p:nvPr>
        </p:nvSpPr>
        <p:spPr/>
        <p:txBody>
          <a:bodyPr/>
          <a:lstStyle/>
          <a:p>
            <a:fld id="{E907B443-28FD-EB43-806B-70D1969120CB}" type="slidenum">
              <a:rPr lang="en-US" smtClean="0"/>
              <a:t>7</a:t>
            </a:fld>
            <a:endParaRPr lang="en-US"/>
          </a:p>
        </p:txBody>
      </p:sp>
    </p:spTree>
    <p:extLst>
      <p:ext uri="{BB962C8B-B14F-4D97-AF65-F5344CB8AC3E}">
        <p14:creationId xmlns:p14="http://schemas.microsoft.com/office/powerpoint/2010/main" val="8503533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 realized is that a project this big was way outside of the typical scope of a senior project.</a:t>
            </a:r>
          </a:p>
          <a:p>
            <a:endParaRPr lang="en-US" dirty="0" smtClean="0"/>
          </a:p>
          <a:p>
            <a:r>
              <a:rPr lang="en-US" dirty="0" smtClean="0"/>
              <a:t>It took diligence and credibility built up</a:t>
            </a:r>
            <a:r>
              <a:rPr lang="en-US" baseline="0" dirty="0" smtClean="0"/>
              <a:t> over time to convince important stake holders of my ability to complete the project.</a:t>
            </a:r>
            <a:endParaRPr lang="en-US" dirty="0"/>
          </a:p>
        </p:txBody>
      </p:sp>
      <p:sp>
        <p:nvSpPr>
          <p:cNvPr id="4" name="Slide Number Placeholder 3"/>
          <p:cNvSpPr>
            <a:spLocks noGrp="1"/>
          </p:cNvSpPr>
          <p:nvPr>
            <p:ph type="sldNum" sz="quarter" idx="10"/>
          </p:nvPr>
        </p:nvSpPr>
        <p:spPr/>
        <p:txBody>
          <a:bodyPr/>
          <a:lstStyle/>
          <a:p>
            <a:fld id="{E907B443-28FD-EB43-806B-70D1969120CB}" type="slidenum">
              <a:rPr lang="en-US" smtClean="0"/>
              <a:t>8</a:t>
            </a:fld>
            <a:endParaRPr lang="en-US"/>
          </a:p>
        </p:txBody>
      </p:sp>
    </p:spTree>
    <p:extLst>
      <p:ext uri="{BB962C8B-B14F-4D97-AF65-F5344CB8AC3E}">
        <p14:creationId xmlns:p14="http://schemas.microsoft.com/office/powerpoint/2010/main" val="6712224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07B443-28FD-EB43-806B-70D1969120CB}" type="slidenum">
              <a:rPr lang="en-US" smtClean="0"/>
              <a:t>9</a:t>
            </a:fld>
            <a:endParaRPr lang="en-US"/>
          </a:p>
        </p:txBody>
      </p:sp>
    </p:spTree>
    <p:extLst>
      <p:ext uri="{BB962C8B-B14F-4D97-AF65-F5344CB8AC3E}">
        <p14:creationId xmlns:p14="http://schemas.microsoft.com/office/powerpoint/2010/main" val="141254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176BAE-3897-6F44-A168-6B561501F713}" type="datetimeFigureOut">
              <a:rPr lang="en-US" smtClean="0"/>
              <a:t>5/14/19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289C2-AD50-A64A-A9DF-201696EA2F07}" type="slidenum">
              <a:rPr lang="en-US" smtClean="0"/>
              <a:t>‹#›</a:t>
            </a:fld>
            <a:endParaRPr lang="en-US"/>
          </a:p>
        </p:txBody>
      </p:sp>
    </p:spTree>
    <p:extLst>
      <p:ext uri="{BB962C8B-B14F-4D97-AF65-F5344CB8AC3E}">
        <p14:creationId xmlns:p14="http://schemas.microsoft.com/office/powerpoint/2010/main" val="314365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176BAE-3897-6F44-A168-6B561501F713}" type="datetimeFigureOut">
              <a:rPr lang="en-US" smtClean="0"/>
              <a:t>5/14/19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289C2-AD50-A64A-A9DF-201696EA2F07}" type="slidenum">
              <a:rPr lang="en-US" smtClean="0"/>
              <a:t>‹#›</a:t>
            </a:fld>
            <a:endParaRPr lang="en-US"/>
          </a:p>
        </p:txBody>
      </p:sp>
    </p:spTree>
    <p:extLst>
      <p:ext uri="{BB962C8B-B14F-4D97-AF65-F5344CB8AC3E}">
        <p14:creationId xmlns:p14="http://schemas.microsoft.com/office/powerpoint/2010/main" val="414331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176BAE-3897-6F44-A168-6B561501F713}" type="datetimeFigureOut">
              <a:rPr lang="en-US" smtClean="0"/>
              <a:t>5/14/19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289C2-AD50-A64A-A9DF-201696EA2F07}" type="slidenum">
              <a:rPr lang="en-US" smtClean="0"/>
              <a:t>‹#›</a:t>
            </a:fld>
            <a:endParaRPr lang="en-US"/>
          </a:p>
        </p:txBody>
      </p:sp>
    </p:spTree>
    <p:extLst>
      <p:ext uri="{BB962C8B-B14F-4D97-AF65-F5344CB8AC3E}">
        <p14:creationId xmlns:p14="http://schemas.microsoft.com/office/powerpoint/2010/main" val="1526360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176BAE-3897-6F44-A168-6B561501F713}" type="datetimeFigureOut">
              <a:rPr lang="en-US" smtClean="0"/>
              <a:t>5/14/19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289C2-AD50-A64A-A9DF-201696EA2F07}" type="slidenum">
              <a:rPr lang="en-US" smtClean="0"/>
              <a:t>‹#›</a:t>
            </a:fld>
            <a:endParaRPr lang="en-US"/>
          </a:p>
        </p:txBody>
      </p:sp>
    </p:spTree>
    <p:extLst>
      <p:ext uri="{BB962C8B-B14F-4D97-AF65-F5344CB8AC3E}">
        <p14:creationId xmlns:p14="http://schemas.microsoft.com/office/powerpoint/2010/main" val="1146629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176BAE-3897-6F44-A168-6B561501F713}" type="datetimeFigureOut">
              <a:rPr lang="en-US" smtClean="0"/>
              <a:t>5/14/19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289C2-AD50-A64A-A9DF-201696EA2F07}" type="slidenum">
              <a:rPr lang="en-US" smtClean="0"/>
              <a:t>‹#›</a:t>
            </a:fld>
            <a:endParaRPr lang="en-US"/>
          </a:p>
        </p:txBody>
      </p:sp>
    </p:spTree>
    <p:extLst>
      <p:ext uri="{BB962C8B-B14F-4D97-AF65-F5344CB8AC3E}">
        <p14:creationId xmlns:p14="http://schemas.microsoft.com/office/powerpoint/2010/main" val="2039494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E176BAE-3897-6F44-A168-6B561501F713}" type="datetimeFigureOut">
              <a:rPr lang="en-US" smtClean="0"/>
              <a:t>5/14/19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4289C2-AD50-A64A-A9DF-201696EA2F07}" type="slidenum">
              <a:rPr lang="en-US" smtClean="0"/>
              <a:t>‹#›</a:t>
            </a:fld>
            <a:endParaRPr lang="en-US"/>
          </a:p>
        </p:txBody>
      </p:sp>
    </p:spTree>
    <p:extLst>
      <p:ext uri="{BB962C8B-B14F-4D97-AF65-F5344CB8AC3E}">
        <p14:creationId xmlns:p14="http://schemas.microsoft.com/office/powerpoint/2010/main" val="1792630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E176BAE-3897-6F44-A168-6B561501F713}" type="datetimeFigureOut">
              <a:rPr lang="en-US" smtClean="0"/>
              <a:t>5/14/19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4289C2-AD50-A64A-A9DF-201696EA2F07}" type="slidenum">
              <a:rPr lang="en-US" smtClean="0"/>
              <a:t>‹#›</a:t>
            </a:fld>
            <a:endParaRPr lang="en-US"/>
          </a:p>
        </p:txBody>
      </p:sp>
    </p:spTree>
    <p:extLst>
      <p:ext uri="{BB962C8B-B14F-4D97-AF65-F5344CB8AC3E}">
        <p14:creationId xmlns:p14="http://schemas.microsoft.com/office/powerpoint/2010/main" val="1692309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E176BAE-3897-6F44-A168-6B561501F713}" type="datetimeFigureOut">
              <a:rPr lang="en-US" smtClean="0"/>
              <a:t>5/14/19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4289C2-AD50-A64A-A9DF-201696EA2F07}" type="slidenum">
              <a:rPr lang="en-US" smtClean="0"/>
              <a:t>‹#›</a:t>
            </a:fld>
            <a:endParaRPr lang="en-US"/>
          </a:p>
        </p:txBody>
      </p:sp>
    </p:spTree>
    <p:extLst>
      <p:ext uri="{BB962C8B-B14F-4D97-AF65-F5344CB8AC3E}">
        <p14:creationId xmlns:p14="http://schemas.microsoft.com/office/powerpoint/2010/main" val="1373387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176BAE-3897-6F44-A168-6B561501F713}" type="datetimeFigureOut">
              <a:rPr lang="en-US" smtClean="0"/>
              <a:t>5/14/19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4289C2-AD50-A64A-A9DF-201696EA2F07}" type="slidenum">
              <a:rPr lang="en-US" smtClean="0"/>
              <a:t>‹#›</a:t>
            </a:fld>
            <a:endParaRPr lang="en-US"/>
          </a:p>
        </p:txBody>
      </p:sp>
    </p:spTree>
    <p:extLst>
      <p:ext uri="{BB962C8B-B14F-4D97-AF65-F5344CB8AC3E}">
        <p14:creationId xmlns:p14="http://schemas.microsoft.com/office/powerpoint/2010/main" val="1372264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176BAE-3897-6F44-A168-6B561501F713}" type="datetimeFigureOut">
              <a:rPr lang="en-US" smtClean="0"/>
              <a:t>5/14/19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4289C2-AD50-A64A-A9DF-201696EA2F07}" type="slidenum">
              <a:rPr lang="en-US" smtClean="0"/>
              <a:t>‹#›</a:t>
            </a:fld>
            <a:endParaRPr lang="en-US"/>
          </a:p>
        </p:txBody>
      </p:sp>
    </p:spTree>
    <p:extLst>
      <p:ext uri="{BB962C8B-B14F-4D97-AF65-F5344CB8AC3E}">
        <p14:creationId xmlns:p14="http://schemas.microsoft.com/office/powerpoint/2010/main" val="1822667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176BAE-3897-6F44-A168-6B561501F713}" type="datetimeFigureOut">
              <a:rPr lang="en-US" smtClean="0"/>
              <a:t>5/14/19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4289C2-AD50-A64A-A9DF-201696EA2F07}" type="slidenum">
              <a:rPr lang="en-US" smtClean="0"/>
              <a:t>‹#›</a:t>
            </a:fld>
            <a:endParaRPr lang="en-US"/>
          </a:p>
        </p:txBody>
      </p:sp>
    </p:spTree>
    <p:extLst>
      <p:ext uri="{BB962C8B-B14F-4D97-AF65-F5344CB8AC3E}">
        <p14:creationId xmlns:p14="http://schemas.microsoft.com/office/powerpoint/2010/main" val="186104085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EFD2">
            <a:alpha val="63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176BAE-3897-6F44-A168-6B561501F713}" type="datetimeFigureOut">
              <a:rPr lang="en-US" smtClean="0"/>
              <a:t>5/14/19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4289C2-AD50-A64A-A9DF-201696EA2F07}" type="slidenum">
              <a:rPr lang="en-US" smtClean="0"/>
              <a:t>‹#›</a:t>
            </a:fld>
            <a:endParaRPr lang="en-US"/>
          </a:p>
        </p:txBody>
      </p:sp>
    </p:spTree>
    <p:extLst>
      <p:ext uri="{BB962C8B-B14F-4D97-AF65-F5344CB8AC3E}">
        <p14:creationId xmlns:p14="http://schemas.microsoft.com/office/powerpoint/2010/main" val="20585722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6.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6.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l"/>
            <a:r>
              <a:rPr lang="en-US" b="1" dirty="0" smtClean="0">
                <a:solidFill>
                  <a:srgbClr val="005DEE"/>
                </a:solidFill>
                <a:latin typeface="Helvetica Neue" charset="0"/>
                <a:ea typeface="Helvetica Neue" charset="0"/>
                <a:cs typeface="Helvetica Neue" charset="0"/>
              </a:rPr>
              <a:t>How I Started a </a:t>
            </a:r>
            <a:r>
              <a:rPr lang="en-US" b="1" dirty="0" smtClean="0">
                <a:solidFill>
                  <a:srgbClr val="005DEE"/>
                </a:solidFill>
                <a:latin typeface="Helvetica Neue" charset="0"/>
                <a:ea typeface="Helvetica Neue" charset="0"/>
                <a:cs typeface="Helvetica Neue" charset="0"/>
              </a:rPr>
              <a:t/>
            </a:r>
            <a:br>
              <a:rPr lang="en-US" b="1" dirty="0" smtClean="0">
                <a:solidFill>
                  <a:srgbClr val="005DEE"/>
                </a:solidFill>
                <a:latin typeface="Helvetica Neue" charset="0"/>
                <a:ea typeface="Helvetica Neue" charset="0"/>
                <a:cs typeface="Helvetica Neue" charset="0"/>
              </a:rPr>
            </a:br>
            <a:r>
              <a:rPr lang="en-US" b="1" dirty="0" smtClean="0">
                <a:solidFill>
                  <a:srgbClr val="005DEE"/>
                </a:solidFill>
                <a:latin typeface="Helvetica Neue" charset="0"/>
                <a:ea typeface="Helvetica Neue" charset="0"/>
                <a:cs typeface="Helvetica Neue" charset="0"/>
              </a:rPr>
              <a:t>Music </a:t>
            </a:r>
            <a:r>
              <a:rPr lang="en-US" b="1" dirty="0" smtClean="0">
                <a:solidFill>
                  <a:srgbClr val="005DEE"/>
                </a:solidFill>
                <a:latin typeface="Helvetica Neue" charset="0"/>
                <a:ea typeface="Helvetica Neue" charset="0"/>
                <a:cs typeface="Helvetica Neue" charset="0"/>
              </a:rPr>
              <a:t>Festival </a:t>
            </a:r>
            <a:r>
              <a:rPr lang="en-US" b="1" dirty="0" smtClean="0">
                <a:solidFill>
                  <a:srgbClr val="005DEE"/>
                </a:solidFill>
                <a:latin typeface="Helvetica Neue" charset="0"/>
                <a:ea typeface="Helvetica Neue" charset="0"/>
                <a:cs typeface="Helvetica Neue" charset="0"/>
              </a:rPr>
              <a:t/>
            </a:r>
            <a:br>
              <a:rPr lang="en-US" b="1" dirty="0" smtClean="0">
                <a:solidFill>
                  <a:srgbClr val="005DEE"/>
                </a:solidFill>
                <a:latin typeface="Helvetica Neue" charset="0"/>
                <a:ea typeface="Helvetica Neue" charset="0"/>
                <a:cs typeface="Helvetica Neue" charset="0"/>
              </a:rPr>
            </a:br>
            <a:r>
              <a:rPr lang="en-US" b="1" dirty="0" smtClean="0">
                <a:solidFill>
                  <a:srgbClr val="005DEE"/>
                </a:solidFill>
                <a:latin typeface="Helvetica Neue" charset="0"/>
                <a:ea typeface="Helvetica Neue" charset="0"/>
                <a:cs typeface="Helvetica Neue" charset="0"/>
              </a:rPr>
              <a:t>at CWU</a:t>
            </a:r>
            <a:r>
              <a:rPr lang="en-US" b="1" dirty="0" smtClean="0">
                <a:solidFill>
                  <a:srgbClr val="005DEE"/>
                </a:solidFill>
                <a:latin typeface="Helvetica Neue" charset="0"/>
                <a:ea typeface="Helvetica Neue" charset="0"/>
                <a:cs typeface="Helvetica Neue" charset="0"/>
              </a:rPr>
              <a:t>:</a:t>
            </a:r>
            <a:endParaRPr lang="en-US" b="1" dirty="0">
              <a:solidFill>
                <a:srgbClr val="005DEE"/>
              </a:solidFill>
              <a:latin typeface="Helvetica Neue" charset="0"/>
              <a:ea typeface="Helvetica Neue" charset="0"/>
              <a:cs typeface="Helvetica Neue" charset="0"/>
            </a:endParaRPr>
          </a:p>
        </p:txBody>
      </p:sp>
      <p:sp>
        <p:nvSpPr>
          <p:cNvPr id="3" name="Subtitle 2"/>
          <p:cNvSpPr>
            <a:spLocks noGrp="1"/>
          </p:cNvSpPr>
          <p:nvPr>
            <p:ph type="subTitle" idx="1"/>
          </p:nvPr>
        </p:nvSpPr>
        <p:spPr/>
        <p:txBody>
          <a:bodyPr>
            <a:normAutofit lnSpcReduction="10000"/>
          </a:bodyPr>
          <a:lstStyle/>
          <a:p>
            <a:pPr algn="l"/>
            <a:r>
              <a:rPr lang="en-US" b="1" dirty="0">
                <a:solidFill>
                  <a:srgbClr val="005DEE"/>
                </a:solidFill>
                <a:latin typeface="Helvetica Neue" charset="0"/>
                <a:ea typeface="Helvetica Neue" charset="0"/>
                <a:cs typeface="Helvetica Neue" charset="0"/>
              </a:rPr>
              <a:t>Networking, Budgets, </a:t>
            </a:r>
            <a:r>
              <a:rPr lang="en-US" b="1" dirty="0" smtClean="0">
                <a:solidFill>
                  <a:srgbClr val="005DEE"/>
                </a:solidFill>
                <a:latin typeface="Helvetica Neue" charset="0"/>
                <a:ea typeface="Helvetica Neue" charset="0"/>
                <a:cs typeface="Helvetica Neue" charset="0"/>
              </a:rPr>
              <a:t>Artistry</a:t>
            </a:r>
          </a:p>
          <a:p>
            <a:pPr algn="l"/>
            <a:endParaRPr lang="en-US" b="1" dirty="0" smtClean="0">
              <a:solidFill>
                <a:srgbClr val="005DEE"/>
              </a:solidFill>
              <a:latin typeface="Helvetica Neue" charset="0"/>
              <a:ea typeface="Helvetica Neue" charset="0"/>
              <a:cs typeface="Helvetica Neue" charset="0"/>
            </a:endParaRPr>
          </a:p>
          <a:p>
            <a:pPr algn="l"/>
            <a:endParaRPr lang="en-US" b="1" dirty="0">
              <a:solidFill>
                <a:srgbClr val="005DEE"/>
              </a:solidFill>
              <a:latin typeface="Helvetica Neue" charset="0"/>
              <a:ea typeface="Helvetica Neue" charset="0"/>
              <a:cs typeface="Helvetica Neue" charset="0"/>
            </a:endParaRPr>
          </a:p>
          <a:p>
            <a:pPr algn="l"/>
            <a:r>
              <a:rPr lang="en-US" b="1" dirty="0" smtClean="0">
                <a:solidFill>
                  <a:srgbClr val="005DEE"/>
                </a:solidFill>
                <a:latin typeface="Helvetica Neue" charset="0"/>
                <a:ea typeface="Helvetica Neue" charset="0"/>
                <a:cs typeface="Helvetica Neue" charset="0"/>
              </a:rPr>
              <a:t>Peregrine Spane</a:t>
            </a:r>
            <a:endParaRPr lang="en-US" b="1" dirty="0">
              <a:solidFill>
                <a:srgbClr val="005DEE"/>
              </a:solidFill>
              <a:latin typeface="Helvetica Neue" charset="0"/>
              <a:ea typeface="Helvetica Neue" charset="0"/>
              <a:cs typeface="Helvetica Neue" charset="0"/>
            </a:endParaRPr>
          </a:p>
        </p:txBody>
      </p:sp>
    </p:spTree>
    <p:extLst>
      <p:ext uri="{BB962C8B-B14F-4D97-AF65-F5344CB8AC3E}">
        <p14:creationId xmlns:p14="http://schemas.microsoft.com/office/powerpoint/2010/main" val="3015079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5DEE"/>
                </a:solidFill>
                <a:latin typeface="Helvetica Neue" charset="0"/>
                <a:ea typeface="Helvetica Neue" charset="0"/>
                <a:cs typeface="Helvetica Neue" charset="0"/>
              </a:rPr>
              <a:t>Origins/Timeline</a:t>
            </a:r>
            <a:endParaRPr lang="en-US" dirty="0"/>
          </a:p>
        </p:txBody>
      </p:sp>
      <p:sp>
        <p:nvSpPr>
          <p:cNvPr id="3" name="Content Placeholder 2"/>
          <p:cNvSpPr>
            <a:spLocks noGrp="1"/>
          </p:cNvSpPr>
          <p:nvPr>
            <p:ph idx="1"/>
          </p:nvPr>
        </p:nvSpPr>
        <p:spPr/>
        <p:txBody>
          <a:bodyPr/>
          <a:lstStyle/>
          <a:p>
            <a:pPr marL="0" indent="0">
              <a:buNone/>
            </a:pPr>
            <a:r>
              <a:rPr lang="en-US" b="1" dirty="0" smtClean="0">
                <a:latin typeface="Helvetica Neue" charset="0"/>
                <a:ea typeface="Helvetica Neue" charset="0"/>
                <a:cs typeface="Helvetica Neue" charset="0"/>
              </a:rPr>
              <a:t>September/October 2018</a:t>
            </a:r>
          </a:p>
          <a:p>
            <a:r>
              <a:rPr lang="en-US" sz="2400" dirty="0" smtClean="0">
                <a:latin typeface="Helvetica Neue" charset="0"/>
                <a:ea typeface="Helvetica Neue" charset="0"/>
                <a:cs typeface="Helvetica Neue" charset="0"/>
              </a:rPr>
              <a:t>Start having weekly meetings with Campus Activities</a:t>
            </a:r>
          </a:p>
          <a:p>
            <a:endParaRPr lang="en-US" sz="2400" dirty="0" smtClean="0">
              <a:latin typeface="Helvetica Neue" charset="0"/>
              <a:ea typeface="Helvetica Neue" charset="0"/>
              <a:cs typeface="Helvetica Neue" charset="0"/>
            </a:endParaRPr>
          </a:p>
          <a:p>
            <a:endParaRPr lang="en-US" sz="2400" dirty="0" smtClean="0">
              <a:latin typeface="Helvetica Neue" charset="0"/>
              <a:ea typeface="Helvetica Neue" charset="0"/>
              <a:cs typeface="Helvetica Neue" charset="0"/>
            </a:endParaRPr>
          </a:p>
          <a:p>
            <a:pPr marL="0" indent="0">
              <a:buNone/>
            </a:pPr>
            <a:r>
              <a:rPr lang="en-US" b="1" dirty="0" smtClean="0">
                <a:latin typeface="Helvetica Neue" charset="0"/>
                <a:ea typeface="Helvetica Neue" charset="0"/>
                <a:cs typeface="Helvetica Neue" charset="0"/>
              </a:rPr>
              <a:t>November 2018</a:t>
            </a:r>
            <a:endParaRPr lang="en-US" sz="2400" dirty="0" smtClean="0">
              <a:latin typeface="Helvetica Neue" charset="0"/>
              <a:ea typeface="Helvetica Neue" charset="0"/>
              <a:cs typeface="Helvetica Neue" charset="0"/>
            </a:endParaRPr>
          </a:p>
          <a:p>
            <a:r>
              <a:rPr lang="en-US" sz="2400" dirty="0" smtClean="0">
                <a:latin typeface="Helvetica Neue" charset="0"/>
                <a:ea typeface="Helvetica Neue" charset="0"/>
                <a:cs typeface="Helvetica Neue" charset="0"/>
              </a:rPr>
              <a:t>First music industry workshop – what eventually becomes Music Industry Club</a:t>
            </a:r>
            <a:endParaRPr lang="en-US" sz="2400" dirty="0">
              <a:latin typeface="Helvetica Neue" charset="0"/>
              <a:ea typeface="Helvetica Neue" charset="0"/>
              <a:cs typeface="Helvetica Neue" charset="0"/>
            </a:endParaRPr>
          </a:p>
          <a:p>
            <a:endParaRPr lang="en-US" sz="2400" dirty="0" smtClean="0">
              <a:latin typeface="Helvetica Neue" charset="0"/>
              <a:ea typeface="Helvetica Neue" charset="0"/>
              <a:cs typeface="Helvetica Neue" charset="0"/>
            </a:endParaRPr>
          </a:p>
          <a:p>
            <a:endParaRPr lang="en-US" sz="2400" dirty="0">
              <a:latin typeface="Helvetica Neue" charset="0"/>
              <a:ea typeface="Helvetica Neue" charset="0"/>
              <a:cs typeface="Helvetica Neue" charset="0"/>
            </a:endParaRPr>
          </a:p>
          <a:p>
            <a:pPr marL="0" indent="0">
              <a:buNone/>
            </a:pPr>
            <a:endParaRPr lang="en-US" sz="2400" dirty="0">
              <a:latin typeface="Helvetica Neue" charset="0"/>
              <a:ea typeface="Helvetica Neue" charset="0"/>
              <a:cs typeface="Helvetica Neue" charset="0"/>
            </a:endParaRPr>
          </a:p>
        </p:txBody>
      </p:sp>
    </p:spTree>
    <p:extLst>
      <p:ext uri="{BB962C8B-B14F-4D97-AF65-F5344CB8AC3E}">
        <p14:creationId xmlns:p14="http://schemas.microsoft.com/office/powerpoint/2010/main" val="1305481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5DEE"/>
                </a:solidFill>
                <a:latin typeface="Helvetica Neue" charset="0"/>
                <a:ea typeface="Helvetica Neue" charset="0"/>
                <a:cs typeface="Helvetica Neue" charset="0"/>
              </a:rPr>
              <a:t>Origins/Timeline</a:t>
            </a:r>
            <a:endParaRPr lang="en-US" dirty="0"/>
          </a:p>
        </p:txBody>
      </p:sp>
      <p:sp>
        <p:nvSpPr>
          <p:cNvPr id="3" name="Content Placeholder 2"/>
          <p:cNvSpPr>
            <a:spLocks noGrp="1"/>
          </p:cNvSpPr>
          <p:nvPr>
            <p:ph idx="1"/>
          </p:nvPr>
        </p:nvSpPr>
        <p:spPr/>
        <p:txBody>
          <a:bodyPr/>
          <a:lstStyle/>
          <a:p>
            <a:pPr marL="0" indent="0">
              <a:buNone/>
            </a:pPr>
            <a:r>
              <a:rPr lang="en-US" b="1" dirty="0" smtClean="0">
                <a:latin typeface="Helvetica Neue" charset="0"/>
                <a:ea typeface="Helvetica Neue" charset="0"/>
                <a:cs typeface="Helvetica Neue" charset="0"/>
              </a:rPr>
              <a:t>January 2019</a:t>
            </a:r>
          </a:p>
          <a:p>
            <a:r>
              <a:rPr lang="en-US" sz="2400" dirty="0" smtClean="0">
                <a:latin typeface="Helvetica Neue" charset="0"/>
                <a:ea typeface="Helvetica Neue" charset="0"/>
                <a:cs typeface="Helvetica Neue" charset="0"/>
              </a:rPr>
              <a:t>Start scouting for PNW artists, send </a:t>
            </a:r>
            <a:r>
              <a:rPr lang="en-US" sz="2400" dirty="0" err="1" smtClean="0">
                <a:latin typeface="Helvetica Neue" charset="0"/>
                <a:ea typeface="Helvetica Neue" charset="0"/>
                <a:cs typeface="Helvetica Neue" charset="0"/>
              </a:rPr>
              <a:t>Robbi</a:t>
            </a:r>
            <a:r>
              <a:rPr lang="en-US" sz="2400" dirty="0" smtClean="0">
                <a:latin typeface="Helvetica Neue" charset="0"/>
                <a:ea typeface="Helvetica Neue" charset="0"/>
                <a:cs typeface="Helvetica Neue" charset="0"/>
              </a:rPr>
              <a:t> my shortlist. </a:t>
            </a:r>
          </a:p>
          <a:p>
            <a:endParaRPr lang="en-US" sz="2400" dirty="0" smtClean="0">
              <a:latin typeface="Helvetica Neue" charset="0"/>
              <a:ea typeface="Helvetica Neue" charset="0"/>
              <a:cs typeface="Helvetica Neue" charset="0"/>
            </a:endParaRPr>
          </a:p>
          <a:p>
            <a:endParaRPr lang="en-US" sz="2400" dirty="0" smtClean="0">
              <a:latin typeface="Helvetica Neue" charset="0"/>
              <a:ea typeface="Helvetica Neue" charset="0"/>
              <a:cs typeface="Helvetica Neue" charset="0"/>
            </a:endParaRPr>
          </a:p>
          <a:p>
            <a:pPr marL="0" indent="0">
              <a:buNone/>
            </a:pPr>
            <a:r>
              <a:rPr lang="en-US" b="1" dirty="0" smtClean="0">
                <a:latin typeface="Helvetica Neue" charset="0"/>
                <a:ea typeface="Helvetica Neue" charset="0"/>
                <a:cs typeface="Helvetica Neue" charset="0"/>
              </a:rPr>
              <a:t>February 2019</a:t>
            </a:r>
          </a:p>
          <a:p>
            <a:r>
              <a:rPr lang="en-US" sz="2400" dirty="0" smtClean="0">
                <a:latin typeface="Helvetica Neue" charset="0"/>
                <a:ea typeface="Helvetica Neue" charset="0"/>
                <a:cs typeface="Helvetica Neue" charset="0"/>
              </a:rPr>
              <a:t>PNW artists are contacted</a:t>
            </a:r>
          </a:p>
          <a:p>
            <a:r>
              <a:rPr lang="en-US" sz="2400" dirty="0" smtClean="0">
                <a:latin typeface="Helvetica Neue" charset="0"/>
                <a:ea typeface="Helvetica Neue" charset="0"/>
                <a:cs typeface="Helvetica Neue" charset="0"/>
              </a:rPr>
              <a:t>Start Music Industry Club</a:t>
            </a:r>
          </a:p>
          <a:p>
            <a:r>
              <a:rPr lang="en-US" sz="2400" dirty="0" smtClean="0">
                <a:latin typeface="Helvetica Neue" charset="0"/>
                <a:ea typeface="Helvetica Neue" charset="0"/>
                <a:cs typeface="Helvetica Neue" charset="0"/>
              </a:rPr>
              <a:t>Solidify industry panel lineup</a:t>
            </a:r>
          </a:p>
          <a:p>
            <a:pPr marL="0" indent="0">
              <a:buNone/>
            </a:pPr>
            <a:endParaRPr lang="en-US" sz="2400" dirty="0">
              <a:latin typeface="Helvetica Neue" charset="0"/>
              <a:ea typeface="Helvetica Neue" charset="0"/>
              <a:cs typeface="Helvetica Neue" charset="0"/>
            </a:endParaRPr>
          </a:p>
        </p:txBody>
      </p:sp>
    </p:spTree>
    <p:extLst>
      <p:ext uri="{BB962C8B-B14F-4D97-AF65-F5344CB8AC3E}">
        <p14:creationId xmlns:p14="http://schemas.microsoft.com/office/powerpoint/2010/main" val="4018161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5DEE"/>
                </a:solidFill>
                <a:latin typeface="Helvetica Neue" charset="0"/>
                <a:ea typeface="Helvetica Neue" charset="0"/>
                <a:cs typeface="Helvetica Neue" charset="0"/>
              </a:rPr>
              <a:t>Origins/Timeline</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latin typeface="Helvetica Neue" charset="0"/>
                <a:ea typeface="Helvetica Neue" charset="0"/>
                <a:cs typeface="Helvetica Neue" charset="0"/>
              </a:rPr>
              <a:t>March/April 2019</a:t>
            </a:r>
          </a:p>
          <a:p>
            <a:r>
              <a:rPr lang="en-US" sz="2400" dirty="0" smtClean="0">
                <a:latin typeface="Helvetica Neue" charset="0"/>
                <a:ea typeface="Helvetica Neue" charset="0"/>
                <a:cs typeface="Helvetica Neue" charset="0"/>
              </a:rPr>
              <a:t>Request and get approved $1,500 for panel from club senate</a:t>
            </a:r>
          </a:p>
          <a:p>
            <a:r>
              <a:rPr lang="en-US" sz="2400" dirty="0" smtClean="0">
                <a:latin typeface="Helvetica Neue" charset="0"/>
                <a:ea typeface="Helvetica Neue" charset="0"/>
                <a:cs typeface="Helvetica Neue" charset="0"/>
              </a:rPr>
              <a:t>Contracts for headliner and local bands get finalized</a:t>
            </a:r>
          </a:p>
          <a:p>
            <a:r>
              <a:rPr lang="en-US" sz="2400" dirty="0" smtClean="0">
                <a:latin typeface="Helvetica Neue" charset="0"/>
                <a:ea typeface="Helvetica Neue" charset="0"/>
                <a:cs typeface="Helvetica Neue" charset="0"/>
              </a:rPr>
              <a:t>Student artists audition for lineup space</a:t>
            </a:r>
          </a:p>
          <a:p>
            <a:r>
              <a:rPr lang="en-US" sz="2400" dirty="0" smtClean="0">
                <a:latin typeface="Helvetica Neue" charset="0"/>
                <a:ea typeface="Helvetica Neue" charset="0"/>
                <a:cs typeface="Helvetica Neue" charset="0"/>
              </a:rPr>
              <a:t>Hype materials released</a:t>
            </a:r>
          </a:p>
          <a:p>
            <a:r>
              <a:rPr lang="en-US" sz="2400" dirty="0" smtClean="0">
                <a:latin typeface="Helvetica Neue" charset="0"/>
                <a:ea typeface="Helvetica Neue" charset="0"/>
                <a:cs typeface="Helvetica Neue" charset="0"/>
              </a:rPr>
              <a:t>I interview Cheryl Waters, KEXP</a:t>
            </a:r>
          </a:p>
          <a:p>
            <a:r>
              <a:rPr lang="en-US" sz="2400" dirty="0" smtClean="0">
                <a:latin typeface="Helvetica Neue" charset="0"/>
                <a:ea typeface="Helvetica Neue" charset="0"/>
                <a:cs typeface="Helvetica Neue" charset="0"/>
              </a:rPr>
              <a:t>I interview Adam </a:t>
            </a:r>
            <a:r>
              <a:rPr lang="en-US" sz="2400" dirty="0" err="1" smtClean="0">
                <a:latin typeface="Helvetica Neue" charset="0"/>
                <a:ea typeface="Helvetica Neue" charset="0"/>
                <a:cs typeface="Helvetica Neue" charset="0"/>
              </a:rPr>
              <a:t>Zacks</a:t>
            </a:r>
            <a:r>
              <a:rPr lang="en-US" sz="2400" dirty="0" smtClean="0">
                <a:latin typeface="Helvetica Neue" charset="0"/>
                <a:ea typeface="Helvetica Neue" charset="0"/>
                <a:cs typeface="Helvetica Neue" charset="0"/>
              </a:rPr>
              <a:t>, STG/Sasquatch!</a:t>
            </a:r>
          </a:p>
        </p:txBody>
      </p:sp>
    </p:spTree>
    <p:extLst>
      <p:ext uri="{BB962C8B-B14F-4D97-AF65-F5344CB8AC3E}">
        <p14:creationId xmlns:p14="http://schemas.microsoft.com/office/powerpoint/2010/main" val="1658304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5DEE"/>
                </a:solidFill>
                <a:latin typeface="Helvetica Neue" charset="0"/>
                <a:ea typeface="Helvetica Neue" charset="0"/>
                <a:cs typeface="Helvetica Neue" charset="0"/>
              </a:rPr>
              <a:t>Origins/Timeline</a:t>
            </a:r>
            <a:endParaRPr lang="en-US" dirty="0"/>
          </a:p>
        </p:txBody>
      </p:sp>
      <p:sp>
        <p:nvSpPr>
          <p:cNvPr id="3" name="Content Placeholder 2"/>
          <p:cNvSpPr>
            <a:spLocks noGrp="1"/>
          </p:cNvSpPr>
          <p:nvPr>
            <p:ph idx="1"/>
          </p:nvPr>
        </p:nvSpPr>
        <p:spPr/>
        <p:txBody>
          <a:bodyPr/>
          <a:lstStyle/>
          <a:p>
            <a:pPr marL="0" indent="0">
              <a:buNone/>
            </a:pPr>
            <a:r>
              <a:rPr lang="en-US" b="1" dirty="0" smtClean="0">
                <a:latin typeface="Helvetica Neue" charset="0"/>
                <a:ea typeface="Helvetica Neue" charset="0"/>
                <a:cs typeface="Helvetica Neue" charset="0"/>
              </a:rPr>
              <a:t>May 2019</a:t>
            </a:r>
            <a:endParaRPr lang="en-US" b="1" dirty="0">
              <a:latin typeface="Helvetica Neue" charset="0"/>
              <a:ea typeface="Helvetica Neue" charset="0"/>
              <a:cs typeface="Helvetica Neue" charset="0"/>
            </a:endParaRPr>
          </a:p>
          <a:p>
            <a:r>
              <a:rPr lang="en-US" dirty="0" smtClean="0">
                <a:latin typeface="Helvetica Neue" charset="0"/>
                <a:ea typeface="Helvetica Neue" charset="0"/>
                <a:cs typeface="Helvetica Neue" charset="0"/>
              </a:rPr>
              <a:t>Standard agreement forms written up for panel</a:t>
            </a:r>
          </a:p>
          <a:p>
            <a:r>
              <a:rPr lang="en-US" dirty="0" smtClean="0">
                <a:latin typeface="Helvetica Neue" charset="0"/>
                <a:ea typeface="Helvetica Neue" charset="0"/>
                <a:cs typeface="Helvetica Neue" charset="0"/>
              </a:rPr>
              <a:t>Final logistics being worked out</a:t>
            </a:r>
            <a:endParaRPr lang="en-US" dirty="0">
              <a:latin typeface="Helvetica Neue" charset="0"/>
              <a:ea typeface="Helvetica Neue" charset="0"/>
              <a:cs typeface="Helvetica Neue" charset="0"/>
            </a:endParaRPr>
          </a:p>
        </p:txBody>
      </p:sp>
    </p:spTree>
    <p:extLst>
      <p:ext uri="{BB962C8B-B14F-4D97-AF65-F5344CB8AC3E}">
        <p14:creationId xmlns:p14="http://schemas.microsoft.com/office/powerpoint/2010/main" val="19371935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5DEE"/>
                </a:solidFill>
                <a:latin typeface="Helvetica Neue" charset="0"/>
                <a:ea typeface="Helvetica Neue" charset="0"/>
                <a:cs typeface="Helvetica Neue" charset="0"/>
              </a:rPr>
              <a:t>Minimum Viable Product (MVP)</a:t>
            </a:r>
            <a:endParaRPr lang="en-US" dirty="0"/>
          </a:p>
        </p:txBody>
      </p:sp>
      <p:sp>
        <p:nvSpPr>
          <p:cNvPr id="3" name="Content Placeholder 2"/>
          <p:cNvSpPr>
            <a:spLocks noGrp="1"/>
          </p:cNvSpPr>
          <p:nvPr>
            <p:ph idx="1"/>
          </p:nvPr>
        </p:nvSpPr>
        <p:spPr/>
        <p:txBody>
          <a:bodyPr/>
          <a:lstStyle/>
          <a:p>
            <a:r>
              <a:rPr lang="en-US" b="1" dirty="0" smtClean="0">
                <a:latin typeface="Helvetica Neue" charset="0"/>
                <a:ea typeface="Helvetica Neue" charset="0"/>
                <a:cs typeface="Helvetica Neue" charset="0"/>
              </a:rPr>
              <a:t>1 Stage</a:t>
            </a:r>
            <a:endParaRPr lang="en-US" b="1" dirty="0">
              <a:latin typeface="Helvetica Neue" charset="0"/>
              <a:ea typeface="Helvetica Neue" charset="0"/>
              <a:cs typeface="Helvetica Neue" charset="0"/>
            </a:endParaRPr>
          </a:p>
          <a:p>
            <a:r>
              <a:rPr lang="en-US" b="1" dirty="0" smtClean="0">
                <a:latin typeface="Helvetica Neue" charset="0"/>
                <a:ea typeface="Helvetica Neue" charset="0"/>
                <a:cs typeface="Helvetica Neue" charset="0"/>
              </a:rPr>
              <a:t>4 Acts</a:t>
            </a:r>
          </a:p>
          <a:p>
            <a:r>
              <a:rPr lang="en-US" b="1" dirty="0" smtClean="0">
                <a:latin typeface="Helvetica Neue" charset="0"/>
                <a:ea typeface="Helvetica Neue" charset="0"/>
                <a:cs typeface="Helvetica Neue" charset="0"/>
              </a:rPr>
              <a:t>Industry Panel</a:t>
            </a:r>
          </a:p>
          <a:p>
            <a:r>
              <a:rPr lang="en-US" b="1" dirty="0" smtClean="0">
                <a:latin typeface="Helvetica Neue" charset="0"/>
                <a:ea typeface="Helvetica Neue" charset="0"/>
                <a:cs typeface="Helvetica Neue" charset="0"/>
              </a:rPr>
              <a:t>Location: SURC</a:t>
            </a:r>
          </a:p>
          <a:p>
            <a:endParaRPr lang="en-US" b="1" dirty="0">
              <a:latin typeface="Helvetica Neue" charset="0"/>
              <a:ea typeface="Helvetica Neue" charset="0"/>
              <a:cs typeface="Helvetica Neue" charset="0"/>
            </a:endParaRPr>
          </a:p>
        </p:txBody>
      </p:sp>
    </p:spTree>
    <p:extLst>
      <p:ext uri="{BB962C8B-B14F-4D97-AF65-F5344CB8AC3E}">
        <p14:creationId xmlns:p14="http://schemas.microsoft.com/office/powerpoint/2010/main" val="20930858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5DEE"/>
                </a:solidFill>
                <a:latin typeface="Helvetica Neue" charset="0"/>
                <a:ea typeface="Helvetica Neue" charset="0"/>
                <a:cs typeface="Helvetica Neue" charset="0"/>
              </a:rPr>
              <a:t>Event Final</a:t>
            </a:r>
            <a:endParaRPr lang="en-US" dirty="0"/>
          </a:p>
        </p:txBody>
      </p:sp>
      <p:sp>
        <p:nvSpPr>
          <p:cNvPr id="3" name="Content Placeholder 2"/>
          <p:cNvSpPr>
            <a:spLocks noGrp="1"/>
          </p:cNvSpPr>
          <p:nvPr>
            <p:ph idx="1"/>
          </p:nvPr>
        </p:nvSpPr>
        <p:spPr/>
        <p:txBody>
          <a:bodyPr/>
          <a:lstStyle/>
          <a:p>
            <a:r>
              <a:rPr lang="en-US" b="1" dirty="0" smtClean="0">
                <a:latin typeface="Helvetica Neue" charset="0"/>
                <a:ea typeface="Helvetica Neue" charset="0"/>
                <a:cs typeface="Helvetica Neue" charset="0"/>
              </a:rPr>
              <a:t>2 Stages</a:t>
            </a:r>
          </a:p>
          <a:p>
            <a:r>
              <a:rPr lang="en-US" b="1" dirty="0" smtClean="0">
                <a:latin typeface="Helvetica Neue" charset="0"/>
                <a:ea typeface="Helvetica Neue" charset="0"/>
                <a:cs typeface="Helvetica Neue" charset="0"/>
              </a:rPr>
              <a:t>Headliner</a:t>
            </a:r>
          </a:p>
          <a:p>
            <a:r>
              <a:rPr lang="en-US" b="1" dirty="0" smtClean="0">
                <a:latin typeface="Helvetica Neue" charset="0"/>
                <a:ea typeface="Helvetica Neue" charset="0"/>
                <a:cs typeface="Helvetica Neue" charset="0"/>
              </a:rPr>
              <a:t>3 </a:t>
            </a:r>
            <a:r>
              <a:rPr lang="en-US" b="1" dirty="0">
                <a:latin typeface="Helvetica Neue" charset="0"/>
                <a:ea typeface="Helvetica Neue" charset="0"/>
                <a:cs typeface="Helvetica Neue" charset="0"/>
              </a:rPr>
              <a:t>S</a:t>
            </a:r>
            <a:r>
              <a:rPr lang="en-US" b="1" dirty="0" smtClean="0">
                <a:latin typeface="Helvetica Neue" charset="0"/>
                <a:ea typeface="Helvetica Neue" charset="0"/>
                <a:cs typeface="Helvetica Neue" charset="0"/>
              </a:rPr>
              <a:t>eattle artists</a:t>
            </a:r>
            <a:endParaRPr lang="en-US" b="1" dirty="0">
              <a:latin typeface="Helvetica Neue" charset="0"/>
              <a:ea typeface="Helvetica Neue" charset="0"/>
              <a:cs typeface="Helvetica Neue" charset="0"/>
            </a:endParaRPr>
          </a:p>
          <a:p>
            <a:r>
              <a:rPr lang="en-US" b="1" dirty="0" smtClean="0">
                <a:latin typeface="Helvetica Neue" charset="0"/>
                <a:ea typeface="Helvetica Neue" charset="0"/>
                <a:cs typeface="Helvetica Neue" charset="0"/>
              </a:rPr>
              <a:t>5 student performers</a:t>
            </a:r>
          </a:p>
          <a:p>
            <a:r>
              <a:rPr lang="en-US" b="1" dirty="0" smtClean="0">
                <a:latin typeface="Helvetica Neue" charset="0"/>
                <a:ea typeface="Helvetica Neue" charset="0"/>
                <a:cs typeface="Helvetica Neue" charset="0"/>
              </a:rPr>
              <a:t>Panel of industry professionals</a:t>
            </a:r>
          </a:p>
          <a:p>
            <a:r>
              <a:rPr lang="en-US" b="1" dirty="0" smtClean="0">
                <a:latin typeface="Helvetica Neue" charset="0"/>
                <a:ea typeface="Helvetica Neue" charset="0"/>
                <a:cs typeface="Helvetica Neue" charset="0"/>
              </a:rPr>
              <a:t>Location: Rec. sports complex</a:t>
            </a:r>
            <a:endParaRPr lang="en-US" b="1" dirty="0">
              <a:latin typeface="Helvetica Neue" charset="0"/>
              <a:ea typeface="Helvetica Neue" charset="0"/>
              <a:cs typeface="Helvetica Neue" charset="0"/>
            </a:endParaRPr>
          </a:p>
        </p:txBody>
      </p:sp>
    </p:spTree>
    <p:extLst>
      <p:ext uri="{BB962C8B-B14F-4D97-AF65-F5344CB8AC3E}">
        <p14:creationId xmlns:p14="http://schemas.microsoft.com/office/powerpoint/2010/main" val="15647652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97160" y="111966"/>
            <a:ext cx="4275393" cy="6607427"/>
          </a:xfrm>
        </p:spPr>
      </p:pic>
      <p:pic>
        <p:nvPicPr>
          <p:cNvPr id="5" name="Content Placeholder 3"/>
          <p:cNvPicPr>
            <a:picLocks noChangeAspect="1"/>
          </p:cNvPicPr>
          <p:nvPr/>
        </p:nvPicPr>
        <p:blipFill rotWithShape="1">
          <a:blip r:embed="rId3">
            <a:extLst>
              <a:ext uri="{28A0092B-C50C-407E-A947-70E740481C1C}">
                <a14:useLocalDpi xmlns:a14="http://schemas.microsoft.com/office/drawing/2010/main" val="0"/>
              </a:ext>
            </a:extLst>
          </a:blip>
          <a:srcRect l="8220" t="62417" r="7975" b="4539"/>
          <a:stretch/>
        </p:blipFill>
        <p:spPr>
          <a:xfrm>
            <a:off x="5889619" y="1709349"/>
            <a:ext cx="5604110" cy="3415004"/>
          </a:xfrm>
          <a:prstGeom prst="rect">
            <a:avLst/>
          </a:prstGeom>
        </p:spPr>
      </p:pic>
    </p:spTree>
    <p:extLst>
      <p:ext uri="{BB962C8B-B14F-4D97-AF65-F5344CB8AC3E}">
        <p14:creationId xmlns:p14="http://schemas.microsoft.com/office/powerpoint/2010/main" val="21344206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5DEE"/>
                </a:solidFill>
                <a:latin typeface="Helvetica Neue" charset="0"/>
                <a:ea typeface="Helvetica Neue" charset="0"/>
                <a:cs typeface="Helvetica Neue" charset="0"/>
              </a:rPr>
              <a:t>Budget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54489330"/>
              </p:ext>
            </p:extLst>
          </p:nvPr>
        </p:nvGraphicFramePr>
        <p:xfrm>
          <a:off x="953037" y="510882"/>
          <a:ext cx="9937987" cy="6088880"/>
        </p:xfrm>
        <a:graphic>
          <a:graphicData uri="http://schemas.openxmlformats.org/drawingml/2006/table">
            <a:tbl>
              <a:tblPr/>
              <a:tblGrid>
                <a:gridCol w="2481396"/>
                <a:gridCol w="4105521"/>
                <a:gridCol w="1036856"/>
                <a:gridCol w="815887"/>
                <a:gridCol w="1498327"/>
              </a:tblGrid>
              <a:tr h="153413">
                <a:tc>
                  <a:txBody>
                    <a:bodyPr/>
                    <a:lstStyle/>
                    <a:p>
                      <a:pPr marL="0" marR="0" algn="ctr">
                        <a:spcBef>
                          <a:spcPts val="0"/>
                        </a:spcBef>
                        <a:spcAft>
                          <a:spcPts val="0"/>
                        </a:spcAft>
                      </a:pP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l">
                        <a:spcBef>
                          <a:spcPts val="0"/>
                        </a:spcBef>
                        <a:spcAft>
                          <a:spcPts val="0"/>
                        </a:spcAft>
                      </a:pPr>
                      <a:r>
                        <a:rPr lang="en-US" sz="1200" dirty="0">
                          <a:solidFill>
                            <a:srgbClr val="000000"/>
                          </a:solidFill>
                          <a:effectLst/>
                          <a:latin typeface="Helvetica Neue" charset="0"/>
                          <a:ea typeface="Helvetica Neue" charset="0"/>
                          <a:cs typeface="Helvetica Neue" charset="0"/>
                        </a:rPr>
                        <a:t>Contract: Hobo Johnson</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r">
                        <a:spcBef>
                          <a:spcPts val="0"/>
                        </a:spcBef>
                        <a:spcAft>
                          <a:spcPts val="0"/>
                        </a:spcAft>
                      </a:pPr>
                      <a:r>
                        <a:rPr lang="en-US" sz="1200" dirty="0">
                          <a:solidFill>
                            <a:srgbClr val="000000"/>
                          </a:solidFill>
                          <a:effectLst/>
                          <a:latin typeface="Helvetica Neue" charset="0"/>
                          <a:ea typeface="Helvetica Neue" charset="0"/>
                          <a:cs typeface="Helvetica Neue" charset="0"/>
                        </a:rPr>
                        <a:t>$20,000.00</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r>
              <a:tr h="125519">
                <a:tc>
                  <a:txBody>
                    <a:bodyPr/>
                    <a:lstStyle/>
                    <a:p>
                      <a:pPr marL="0" marR="0" algn="ctr">
                        <a:spcBef>
                          <a:spcPts val="0"/>
                        </a:spcBef>
                        <a:spcAft>
                          <a:spcPts val="0"/>
                        </a:spcAft>
                      </a:pP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l">
                        <a:spcBef>
                          <a:spcPts val="0"/>
                        </a:spcBef>
                        <a:spcAft>
                          <a:spcPts val="0"/>
                        </a:spcAft>
                      </a:pPr>
                      <a:r>
                        <a:rPr lang="en-US" sz="1200" dirty="0" err="1">
                          <a:solidFill>
                            <a:srgbClr val="000000"/>
                          </a:solidFill>
                          <a:effectLst/>
                          <a:latin typeface="Helvetica Neue" charset="0"/>
                          <a:ea typeface="Helvetica Neue" charset="0"/>
                          <a:cs typeface="Helvetica Neue" charset="0"/>
                        </a:rPr>
                        <a:t>Degy</a:t>
                      </a:r>
                      <a:r>
                        <a:rPr lang="en-US" sz="1200" dirty="0">
                          <a:solidFill>
                            <a:srgbClr val="000000"/>
                          </a:solidFill>
                          <a:effectLst/>
                          <a:latin typeface="Helvetica Neue" charset="0"/>
                          <a:ea typeface="Helvetica Neue" charset="0"/>
                          <a:cs typeface="Helvetica Neue" charset="0"/>
                        </a:rPr>
                        <a:t> Entertainment</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Helvetica Neue" charset="0"/>
                          <a:ea typeface="Helvetica Neue" charset="0"/>
                          <a:cs typeface="Helvetica Neue" charset="0"/>
                        </a:rPr>
                        <a:t>$2,000.00</a:t>
                      </a:r>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r>
              <a:tr h="125519">
                <a:tc>
                  <a:txBody>
                    <a:bodyPr/>
                    <a:lstStyle/>
                    <a:p>
                      <a:pPr marL="0" marR="0" algn="ctr">
                        <a:spcBef>
                          <a:spcPts val="0"/>
                        </a:spcBef>
                        <a:spcAft>
                          <a:spcPts val="0"/>
                        </a:spcAft>
                      </a:pP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l">
                        <a:spcBef>
                          <a:spcPts val="0"/>
                        </a:spcBef>
                        <a:spcAft>
                          <a:spcPts val="0"/>
                        </a:spcAft>
                      </a:pPr>
                      <a:r>
                        <a:rPr lang="sk-SK" sz="1200" dirty="0">
                          <a:solidFill>
                            <a:srgbClr val="000000"/>
                          </a:solidFill>
                          <a:effectLst/>
                          <a:latin typeface="Helvetica Neue" charset="0"/>
                          <a:ea typeface="Helvetica Neue" charset="0"/>
                          <a:cs typeface="Helvetica Neue" charset="0"/>
                        </a:rPr>
                        <a:t> </a:t>
                      </a:r>
                      <a:endParaRPr lang="sk-SK" sz="1200" dirty="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6E3"/>
                    </a:solidFill>
                  </a:tcPr>
                </a:tc>
                <a:tc>
                  <a:txBody>
                    <a:bodyPr/>
                    <a:lstStyle/>
                    <a:p>
                      <a:pPr marL="0" marR="0" algn="r">
                        <a:spcBef>
                          <a:spcPts val="0"/>
                        </a:spcBef>
                        <a:spcAft>
                          <a:spcPts val="0"/>
                        </a:spcAft>
                      </a:pPr>
                      <a:r>
                        <a:rPr lang="sk-SK" sz="1200" dirty="0">
                          <a:solidFill>
                            <a:srgbClr val="000000"/>
                          </a:solidFill>
                          <a:effectLst/>
                          <a:latin typeface="Helvetica Neue" charset="0"/>
                          <a:ea typeface="Helvetica Neue" charset="0"/>
                          <a:cs typeface="Helvetica Neue" charset="0"/>
                        </a:rPr>
                        <a:t> </a:t>
                      </a:r>
                      <a:endParaRPr lang="sk-SK" sz="1200" dirty="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6E3"/>
                    </a:solidFill>
                  </a:tcPr>
                </a:tc>
                <a:tc>
                  <a:txBody>
                    <a:bodyPr/>
                    <a:lstStyle/>
                    <a:p>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6E3"/>
                    </a:solidFill>
                  </a:tcPr>
                </a:tc>
                <a:tc>
                  <a:txBody>
                    <a:bodyPr/>
                    <a:lstStyle/>
                    <a:p>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r>
              <a:tr h="153413">
                <a:tc>
                  <a:txBody>
                    <a:bodyPr/>
                    <a:lstStyle/>
                    <a:p>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l">
                        <a:spcBef>
                          <a:spcPts val="0"/>
                        </a:spcBef>
                        <a:spcAft>
                          <a:spcPts val="0"/>
                        </a:spcAft>
                      </a:pPr>
                      <a:r>
                        <a:rPr lang="en-US" sz="1200" dirty="0">
                          <a:solidFill>
                            <a:srgbClr val="000000"/>
                          </a:solidFill>
                          <a:effectLst/>
                          <a:latin typeface="Helvetica Neue" charset="0"/>
                          <a:ea typeface="Helvetica Neue" charset="0"/>
                          <a:cs typeface="Helvetica Neue" charset="0"/>
                        </a:rPr>
                        <a:t>Flame-Tech Rider (Lighting &amp; Sound)</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r">
                        <a:spcBef>
                          <a:spcPts val="0"/>
                        </a:spcBef>
                        <a:spcAft>
                          <a:spcPts val="0"/>
                        </a:spcAft>
                      </a:pPr>
                      <a:r>
                        <a:rPr lang="en-US" sz="1200" dirty="0">
                          <a:solidFill>
                            <a:srgbClr val="000000"/>
                          </a:solidFill>
                          <a:effectLst/>
                          <a:latin typeface="Helvetica Neue" charset="0"/>
                          <a:ea typeface="Helvetica Neue" charset="0"/>
                          <a:cs typeface="Helvetica Neue" charset="0"/>
                        </a:rPr>
                        <a:t>$11,343.96</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r>
              <a:tr h="125519">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l">
                        <a:spcBef>
                          <a:spcPts val="0"/>
                        </a:spcBef>
                        <a:spcAft>
                          <a:spcPts val="0"/>
                        </a:spcAft>
                      </a:pPr>
                      <a:r>
                        <a:rPr lang="en-US" sz="1200" dirty="0">
                          <a:solidFill>
                            <a:srgbClr val="000000"/>
                          </a:solidFill>
                          <a:effectLst/>
                          <a:latin typeface="Helvetica Neue" charset="0"/>
                          <a:ea typeface="Helvetica Neue" charset="0"/>
                          <a:cs typeface="Helvetica Neue" charset="0"/>
                        </a:rPr>
                        <a:t>Publicity-Marketing, Posters, Handouts</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F00"/>
                    </a:solidFill>
                  </a:tcPr>
                </a:tc>
                <a:tc>
                  <a:txBody>
                    <a:bodyPr/>
                    <a:lstStyle/>
                    <a:p>
                      <a:pPr marL="0" marR="0" algn="r">
                        <a:spcBef>
                          <a:spcPts val="0"/>
                        </a:spcBef>
                        <a:spcAft>
                          <a:spcPts val="0"/>
                        </a:spcAft>
                      </a:pPr>
                      <a:r>
                        <a:rPr lang="en-US" sz="1200">
                          <a:solidFill>
                            <a:srgbClr val="000000"/>
                          </a:solidFill>
                          <a:effectLst/>
                          <a:latin typeface="Helvetica Neue" charset="0"/>
                          <a:ea typeface="Helvetica Neue" charset="0"/>
                          <a:cs typeface="Helvetica Neue" charset="0"/>
                        </a:rPr>
                        <a:t>$1,500.00</a:t>
                      </a:r>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F00"/>
                    </a:solidFill>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r>
              <a:tr h="125519">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l">
                        <a:spcBef>
                          <a:spcPts val="0"/>
                        </a:spcBef>
                        <a:spcAft>
                          <a:spcPts val="0"/>
                        </a:spcAft>
                      </a:pPr>
                      <a:r>
                        <a:rPr lang="en-US" sz="1200" dirty="0">
                          <a:solidFill>
                            <a:srgbClr val="000000"/>
                          </a:solidFill>
                          <a:effectLst/>
                          <a:latin typeface="Helvetica Neue" charset="0"/>
                          <a:ea typeface="Helvetica Neue" charset="0"/>
                          <a:cs typeface="Helvetica Neue" charset="0"/>
                        </a:rPr>
                        <a:t>Contract: BED</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6E3"/>
                    </a:solidFill>
                  </a:tcPr>
                </a:tc>
                <a:tc>
                  <a:txBody>
                    <a:bodyPr/>
                    <a:lstStyle/>
                    <a:p>
                      <a:pPr marL="0" marR="0" algn="r">
                        <a:spcBef>
                          <a:spcPts val="0"/>
                        </a:spcBef>
                        <a:spcAft>
                          <a:spcPts val="0"/>
                        </a:spcAft>
                      </a:pPr>
                      <a:r>
                        <a:rPr lang="en-US" sz="1200" dirty="0">
                          <a:solidFill>
                            <a:srgbClr val="000000"/>
                          </a:solidFill>
                          <a:effectLst/>
                          <a:latin typeface="Helvetica Neue" charset="0"/>
                          <a:ea typeface="Helvetica Neue" charset="0"/>
                          <a:cs typeface="Helvetica Neue" charset="0"/>
                        </a:rPr>
                        <a:t>$1,850.00</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6E3"/>
                    </a:solidFill>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r>
              <a:tr h="125519">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l">
                        <a:spcBef>
                          <a:spcPts val="0"/>
                        </a:spcBef>
                        <a:spcAft>
                          <a:spcPts val="0"/>
                        </a:spcAft>
                      </a:pPr>
                      <a:r>
                        <a:rPr lang="en-US" sz="1200" dirty="0">
                          <a:solidFill>
                            <a:srgbClr val="000000"/>
                          </a:solidFill>
                          <a:effectLst/>
                          <a:latin typeface="Helvetica Neue" charset="0"/>
                          <a:ea typeface="Helvetica Neue" charset="0"/>
                          <a:cs typeface="Helvetica Neue" charset="0"/>
                        </a:rPr>
                        <a:t>Contract: </a:t>
                      </a:r>
                      <a:r>
                        <a:rPr lang="en-US" sz="1200" dirty="0" err="1">
                          <a:solidFill>
                            <a:srgbClr val="000000"/>
                          </a:solidFill>
                          <a:effectLst/>
                          <a:latin typeface="Helvetica Neue" charset="0"/>
                          <a:ea typeface="Helvetica Neue" charset="0"/>
                          <a:cs typeface="Helvetica Neue" charset="0"/>
                        </a:rPr>
                        <a:t>Ded</a:t>
                      </a:r>
                      <a:r>
                        <a:rPr lang="en-US" sz="1200" dirty="0">
                          <a:solidFill>
                            <a:srgbClr val="000000"/>
                          </a:solidFill>
                          <a:effectLst/>
                          <a:latin typeface="Helvetica Neue" charset="0"/>
                          <a:ea typeface="Helvetica Neue" charset="0"/>
                          <a:cs typeface="Helvetica Neue" charset="0"/>
                        </a:rPr>
                        <a:t> Electric</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6E3"/>
                    </a:solidFill>
                  </a:tcPr>
                </a:tc>
                <a:tc>
                  <a:txBody>
                    <a:bodyPr/>
                    <a:lstStyle/>
                    <a:p>
                      <a:pPr marL="0" marR="0" algn="r">
                        <a:spcBef>
                          <a:spcPts val="0"/>
                        </a:spcBef>
                        <a:spcAft>
                          <a:spcPts val="0"/>
                        </a:spcAft>
                      </a:pPr>
                      <a:r>
                        <a:rPr lang="en-US" sz="1200" dirty="0">
                          <a:solidFill>
                            <a:srgbClr val="000000"/>
                          </a:solidFill>
                          <a:effectLst/>
                          <a:latin typeface="Helvetica Neue" charset="0"/>
                          <a:ea typeface="Helvetica Neue" charset="0"/>
                          <a:cs typeface="Helvetica Neue" charset="0"/>
                        </a:rPr>
                        <a:t>$600.00</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6E3"/>
                    </a:solidFill>
                  </a:tcPr>
                </a:tc>
                <a:tc>
                  <a:txBody>
                    <a:bodyPr/>
                    <a:lstStyle/>
                    <a:p>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r>
              <a:tr h="125519">
                <a:tc>
                  <a:txBody>
                    <a:bodyPr/>
                    <a:lstStyle/>
                    <a:p>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l">
                        <a:spcBef>
                          <a:spcPts val="0"/>
                        </a:spcBef>
                        <a:spcAft>
                          <a:spcPts val="0"/>
                        </a:spcAft>
                      </a:pPr>
                      <a:r>
                        <a:rPr lang="en-US" sz="1200" dirty="0">
                          <a:solidFill>
                            <a:srgbClr val="000000"/>
                          </a:solidFill>
                          <a:effectLst/>
                          <a:latin typeface="Helvetica Neue" charset="0"/>
                          <a:ea typeface="Helvetica Neue" charset="0"/>
                          <a:cs typeface="Helvetica Neue" charset="0"/>
                        </a:rPr>
                        <a:t>Contract: </a:t>
                      </a:r>
                      <a:r>
                        <a:rPr lang="en-US" sz="1200" dirty="0" err="1">
                          <a:solidFill>
                            <a:srgbClr val="000000"/>
                          </a:solidFill>
                          <a:effectLst/>
                          <a:latin typeface="Helvetica Neue" charset="0"/>
                          <a:ea typeface="Helvetica Neue" charset="0"/>
                          <a:cs typeface="Helvetica Neue" charset="0"/>
                        </a:rPr>
                        <a:t>DoNormaal</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6E3"/>
                    </a:solidFill>
                  </a:tcPr>
                </a:tc>
                <a:tc>
                  <a:txBody>
                    <a:bodyPr/>
                    <a:lstStyle/>
                    <a:p>
                      <a:pPr marL="0" marR="0" algn="r">
                        <a:spcBef>
                          <a:spcPts val="0"/>
                        </a:spcBef>
                        <a:spcAft>
                          <a:spcPts val="0"/>
                        </a:spcAft>
                      </a:pPr>
                      <a:r>
                        <a:rPr lang="en-US" sz="1200" dirty="0">
                          <a:solidFill>
                            <a:srgbClr val="000000"/>
                          </a:solidFill>
                          <a:effectLst/>
                          <a:latin typeface="Helvetica Neue" charset="0"/>
                          <a:ea typeface="Helvetica Neue" charset="0"/>
                          <a:cs typeface="Helvetica Neue" charset="0"/>
                        </a:rPr>
                        <a:t>$1,000.00</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6E3"/>
                    </a:solidFill>
                  </a:tcPr>
                </a:tc>
                <a:tc>
                  <a:txBody>
                    <a:bodyPr/>
                    <a:lstStyle/>
                    <a:p>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r>
              <a:tr h="125519">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l">
                        <a:spcBef>
                          <a:spcPts val="0"/>
                        </a:spcBef>
                        <a:spcAft>
                          <a:spcPts val="0"/>
                        </a:spcAft>
                      </a:pPr>
                      <a:r>
                        <a:rPr lang="en-US" sz="1200" dirty="0">
                          <a:solidFill>
                            <a:srgbClr val="000000"/>
                          </a:solidFill>
                          <a:effectLst/>
                          <a:latin typeface="Helvetica Neue" charset="0"/>
                          <a:ea typeface="Helvetica Neue" charset="0"/>
                          <a:cs typeface="Helvetica Neue" charset="0"/>
                        </a:rPr>
                        <a:t>SURC Operations (setup &amp; sound)</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F00"/>
                    </a:solidFill>
                  </a:tcPr>
                </a:tc>
                <a:tc>
                  <a:txBody>
                    <a:bodyPr/>
                    <a:lstStyle/>
                    <a:p>
                      <a:pPr marL="0" marR="0" algn="r">
                        <a:spcBef>
                          <a:spcPts val="0"/>
                        </a:spcBef>
                        <a:spcAft>
                          <a:spcPts val="0"/>
                        </a:spcAft>
                      </a:pPr>
                      <a:r>
                        <a:rPr lang="en-US" sz="1200" dirty="0">
                          <a:solidFill>
                            <a:srgbClr val="000000"/>
                          </a:solidFill>
                          <a:effectLst/>
                          <a:latin typeface="Helvetica Neue" charset="0"/>
                          <a:ea typeface="Helvetica Neue" charset="0"/>
                          <a:cs typeface="Helvetica Neue" charset="0"/>
                        </a:rPr>
                        <a:t>$800.00</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F00"/>
                    </a:solidFill>
                  </a:tcPr>
                </a:tc>
                <a:tc>
                  <a:txBody>
                    <a:bodyPr/>
                    <a:lstStyle/>
                    <a:p>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r>
              <a:tr h="125519">
                <a:tc>
                  <a:txBody>
                    <a:bodyPr/>
                    <a:lstStyle/>
                    <a:p>
                      <a:pPr marL="0" marR="0" algn="l">
                        <a:spcBef>
                          <a:spcPts val="0"/>
                        </a:spcBef>
                        <a:spcAft>
                          <a:spcPts val="0"/>
                        </a:spcAft>
                      </a:pPr>
                      <a:r>
                        <a:rPr lang="en-US" sz="1200" b="1" dirty="0">
                          <a:solidFill>
                            <a:srgbClr val="000000"/>
                          </a:solidFill>
                          <a:effectLst/>
                          <a:latin typeface="Helvetica Neue" charset="0"/>
                          <a:ea typeface="Helvetica Neue" charset="0"/>
                          <a:cs typeface="Helvetica Neue" charset="0"/>
                        </a:rPr>
                        <a:t>Student Appreciation 2019</a:t>
                      </a:r>
                      <a:endParaRPr lang="en-US" sz="1200" b="1"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l">
                        <a:spcBef>
                          <a:spcPts val="0"/>
                        </a:spcBef>
                        <a:spcAft>
                          <a:spcPts val="0"/>
                        </a:spcAft>
                      </a:pPr>
                      <a:r>
                        <a:rPr lang="en-US" sz="1200">
                          <a:solidFill>
                            <a:srgbClr val="000000"/>
                          </a:solidFill>
                          <a:effectLst/>
                          <a:latin typeface="Helvetica Neue" charset="0"/>
                          <a:ea typeface="Helvetica Neue" charset="0"/>
                          <a:cs typeface="Helvetica Neue" charset="0"/>
                        </a:rPr>
                        <a:t>Campus Police:</a:t>
                      </a:r>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F00"/>
                    </a:solidFill>
                  </a:tcPr>
                </a:tc>
                <a:tc>
                  <a:txBody>
                    <a:bodyPr/>
                    <a:lstStyle/>
                    <a:p>
                      <a:pPr marL="0" marR="0" algn="r">
                        <a:spcBef>
                          <a:spcPts val="0"/>
                        </a:spcBef>
                        <a:spcAft>
                          <a:spcPts val="0"/>
                        </a:spcAft>
                      </a:pPr>
                      <a:r>
                        <a:rPr lang="en-US" sz="1200" dirty="0">
                          <a:solidFill>
                            <a:srgbClr val="000000"/>
                          </a:solidFill>
                          <a:effectLst/>
                          <a:latin typeface="Helvetica Neue" charset="0"/>
                          <a:ea typeface="Helvetica Neue" charset="0"/>
                          <a:cs typeface="Helvetica Neue" charset="0"/>
                        </a:rPr>
                        <a:t>$1,000.00</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F00"/>
                    </a:solidFill>
                  </a:tcPr>
                </a:tc>
                <a:tc>
                  <a:txBody>
                    <a:bodyPr/>
                    <a:lstStyle/>
                    <a:p>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r>
              <a:tr h="125519">
                <a:tc>
                  <a:txBody>
                    <a:bodyPr/>
                    <a:lstStyle/>
                    <a:p>
                      <a:pPr marL="0" marR="0" algn="l">
                        <a:spcBef>
                          <a:spcPts val="0"/>
                        </a:spcBef>
                        <a:spcAft>
                          <a:spcPts val="0"/>
                        </a:spcAft>
                      </a:pPr>
                      <a:r>
                        <a:rPr lang="en-US" sz="1200" b="1" dirty="0">
                          <a:solidFill>
                            <a:srgbClr val="000000"/>
                          </a:solidFill>
                          <a:effectLst/>
                          <a:latin typeface="Helvetica Neue" charset="0"/>
                          <a:ea typeface="Helvetica Neue" charset="0"/>
                          <a:cs typeface="Helvetica Neue" charset="0"/>
                        </a:rPr>
                        <a:t>May 23, 2019</a:t>
                      </a:r>
                      <a:endParaRPr lang="en-US" sz="1200" b="1"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algn="l"/>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algn="r"/>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r>
              <a:tr h="125519">
                <a:tc>
                  <a:txBody>
                    <a:bodyPr/>
                    <a:lstStyle/>
                    <a:p>
                      <a:pPr marL="0" marR="0" algn="l">
                        <a:spcBef>
                          <a:spcPts val="0"/>
                        </a:spcBef>
                        <a:spcAft>
                          <a:spcPts val="0"/>
                        </a:spcAft>
                      </a:pPr>
                      <a:r>
                        <a:rPr lang="en-US" sz="1200" b="1" dirty="0">
                          <a:solidFill>
                            <a:srgbClr val="000000"/>
                          </a:solidFill>
                          <a:effectLst/>
                          <a:latin typeface="Helvetica Neue" charset="0"/>
                          <a:ea typeface="Helvetica Neue" charset="0"/>
                          <a:cs typeface="Helvetica Neue" charset="0"/>
                        </a:rPr>
                        <a:t>$42,500.00</a:t>
                      </a:r>
                      <a:endParaRPr lang="en-US" sz="1200" b="1"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l">
                        <a:spcBef>
                          <a:spcPts val="0"/>
                        </a:spcBef>
                        <a:spcAft>
                          <a:spcPts val="0"/>
                        </a:spcAft>
                      </a:pPr>
                      <a:r>
                        <a:rPr lang="en-US" sz="1200" dirty="0">
                          <a:solidFill>
                            <a:srgbClr val="000000"/>
                          </a:solidFill>
                          <a:effectLst/>
                          <a:latin typeface="Helvetica Neue" charset="0"/>
                          <a:ea typeface="Helvetica Neue" charset="0"/>
                          <a:cs typeface="Helvetica Neue" charset="0"/>
                        </a:rPr>
                        <a:t>Hip Hop Rodeo: Trophies (wildcat shop)</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6E3"/>
                    </a:solidFill>
                  </a:tcPr>
                </a:tc>
                <a:tc>
                  <a:txBody>
                    <a:bodyPr/>
                    <a:lstStyle/>
                    <a:p>
                      <a:pPr marL="0" marR="0" algn="r">
                        <a:spcBef>
                          <a:spcPts val="0"/>
                        </a:spcBef>
                        <a:spcAft>
                          <a:spcPts val="0"/>
                        </a:spcAft>
                      </a:pPr>
                      <a:r>
                        <a:rPr lang="en-US" sz="1200" dirty="0">
                          <a:solidFill>
                            <a:srgbClr val="000000"/>
                          </a:solidFill>
                          <a:effectLst/>
                          <a:latin typeface="Helvetica Neue" charset="0"/>
                          <a:ea typeface="Helvetica Neue" charset="0"/>
                          <a:cs typeface="Helvetica Neue" charset="0"/>
                        </a:rPr>
                        <a:t>$97.48</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6E3"/>
                    </a:solidFill>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r>
              <a:tr h="125519">
                <a:tc>
                  <a:txBody>
                    <a:bodyPr/>
                    <a:lstStyle/>
                    <a:p>
                      <a:pPr marL="0" marR="0" algn="ctr">
                        <a:spcBef>
                          <a:spcPts val="0"/>
                        </a:spcBef>
                        <a:spcAft>
                          <a:spcPts val="0"/>
                        </a:spcAft>
                      </a:pP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l">
                        <a:spcBef>
                          <a:spcPts val="0"/>
                        </a:spcBef>
                        <a:spcAft>
                          <a:spcPts val="0"/>
                        </a:spcAft>
                      </a:pPr>
                      <a:r>
                        <a:rPr lang="en-US" sz="1200" dirty="0">
                          <a:solidFill>
                            <a:srgbClr val="000000"/>
                          </a:solidFill>
                          <a:effectLst/>
                          <a:latin typeface="Helvetica Neue" charset="0"/>
                          <a:ea typeface="Helvetica Neue" charset="0"/>
                          <a:cs typeface="Helvetica Neue" charset="0"/>
                        </a:rPr>
                        <a:t>Hip Hop Rodeo: </a:t>
                      </a:r>
                      <a:r>
                        <a:rPr lang="en-US" sz="1200" dirty="0" err="1">
                          <a:solidFill>
                            <a:srgbClr val="000000"/>
                          </a:solidFill>
                          <a:effectLst/>
                          <a:latin typeface="Helvetica Neue" charset="0"/>
                          <a:ea typeface="Helvetica Neue" charset="0"/>
                          <a:cs typeface="Helvetica Neue" charset="0"/>
                        </a:rPr>
                        <a:t>Grafitti</a:t>
                      </a:r>
                      <a:r>
                        <a:rPr lang="en-US" sz="1200" dirty="0">
                          <a:solidFill>
                            <a:srgbClr val="000000"/>
                          </a:solidFill>
                          <a:effectLst/>
                          <a:latin typeface="Helvetica Neue" charset="0"/>
                          <a:ea typeface="Helvetica Neue" charset="0"/>
                          <a:cs typeface="Helvetica Neue" charset="0"/>
                        </a:rPr>
                        <a:t> Artists</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Helvetica Neue" charset="0"/>
                          <a:ea typeface="Helvetica Neue" charset="0"/>
                          <a:cs typeface="Helvetica Neue" charset="0"/>
                        </a:rPr>
                        <a:t>$1,000.00</a:t>
                      </a:r>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r>
              <a:tr h="125519">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l">
                        <a:spcBef>
                          <a:spcPts val="0"/>
                        </a:spcBef>
                        <a:spcAft>
                          <a:spcPts val="0"/>
                        </a:spcAft>
                      </a:pPr>
                      <a:r>
                        <a:rPr lang="en-US" sz="1200" dirty="0">
                          <a:solidFill>
                            <a:srgbClr val="000000"/>
                          </a:solidFill>
                          <a:effectLst/>
                          <a:latin typeface="Helvetica Neue" charset="0"/>
                          <a:ea typeface="Helvetica Neue" charset="0"/>
                          <a:cs typeface="Helvetica Neue" charset="0"/>
                        </a:rPr>
                        <a:t>DJ </a:t>
                      </a:r>
                      <a:r>
                        <a:rPr lang="en-US" sz="1200" dirty="0" err="1">
                          <a:solidFill>
                            <a:srgbClr val="000000"/>
                          </a:solidFill>
                          <a:effectLst/>
                          <a:latin typeface="Helvetica Neue" charset="0"/>
                          <a:ea typeface="Helvetica Neue" charset="0"/>
                          <a:cs typeface="Helvetica Neue" charset="0"/>
                        </a:rPr>
                        <a:t>Edy</a:t>
                      </a:r>
                      <a:r>
                        <a:rPr lang="en-US" sz="1200" dirty="0">
                          <a:solidFill>
                            <a:srgbClr val="000000"/>
                          </a:solidFill>
                          <a:effectLst/>
                          <a:latin typeface="Helvetica Neue" charset="0"/>
                          <a:ea typeface="Helvetica Neue" charset="0"/>
                          <a:cs typeface="Helvetica Neue" charset="0"/>
                        </a:rPr>
                        <a:t> Sl1ck</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r">
                        <a:spcBef>
                          <a:spcPts val="0"/>
                        </a:spcBef>
                        <a:spcAft>
                          <a:spcPts val="0"/>
                        </a:spcAft>
                      </a:pPr>
                      <a:r>
                        <a:rPr lang="en-US" sz="1200" dirty="0">
                          <a:solidFill>
                            <a:srgbClr val="000000"/>
                          </a:solidFill>
                          <a:effectLst/>
                          <a:latin typeface="Helvetica Neue" charset="0"/>
                          <a:ea typeface="Helvetica Neue" charset="0"/>
                          <a:cs typeface="Helvetica Neue" charset="0"/>
                        </a:rPr>
                        <a:t>$450.00</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r>
              <a:tr h="125519">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l">
                        <a:spcBef>
                          <a:spcPts val="0"/>
                        </a:spcBef>
                        <a:spcAft>
                          <a:spcPts val="0"/>
                        </a:spcAft>
                      </a:pPr>
                      <a:r>
                        <a:rPr lang="en-US" sz="1200">
                          <a:solidFill>
                            <a:srgbClr val="000000"/>
                          </a:solidFill>
                          <a:effectLst/>
                          <a:latin typeface="Helvetica Neue" charset="0"/>
                          <a:ea typeface="Helvetica Neue" charset="0"/>
                          <a:cs typeface="Helvetica Neue" charset="0"/>
                        </a:rPr>
                        <a:t>FMD. Stage rental, setup, stage, power</a:t>
                      </a:r>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F00"/>
                    </a:solidFill>
                  </a:tcPr>
                </a:tc>
                <a:tc>
                  <a:txBody>
                    <a:bodyPr/>
                    <a:lstStyle/>
                    <a:p>
                      <a:pPr marL="0" marR="0" algn="r">
                        <a:spcBef>
                          <a:spcPts val="0"/>
                        </a:spcBef>
                        <a:spcAft>
                          <a:spcPts val="0"/>
                        </a:spcAft>
                      </a:pPr>
                      <a:r>
                        <a:rPr lang="en-US" sz="1200" dirty="0">
                          <a:solidFill>
                            <a:srgbClr val="000000"/>
                          </a:solidFill>
                          <a:effectLst/>
                          <a:latin typeface="Helvetica Neue" charset="0"/>
                          <a:ea typeface="Helvetica Neue" charset="0"/>
                          <a:cs typeface="Helvetica Neue" charset="0"/>
                        </a:rPr>
                        <a:t>$2,000.00</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F00"/>
                    </a:solidFill>
                  </a:tcPr>
                </a:tc>
                <a:tc>
                  <a:txBody>
                    <a:bodyPr/>
                    <a:lstStyle/>
                    <a:p>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r>
              <a:tr h="125519">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l">
                        <a:spcBef>
                          <a:spcPts val="0"/>
                        </a:spcBef>
                        <a:spcAft>
                          <a:spcPts val="0"/>
                        </a:spcAft>
                      </a:pPr>
                      <a:r>
                        <a:rPr lang="en-US" sz="1200" dirty="0">
                          <a:solidFill>
                            <a:srgbClr val="000000"/>
                          </a:solidFill>
                          <a:effectLst/>
                          <a:latin typeface="Helvetica Neue" charset="0"/>
                          <a:ea typeface="Helvetica Neue" charset="0"/>
                          <a:cs typeface="Helvetica Neue" charset="0"/>
                        </a:rPr>
                        <a:t>Artist Green Room</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F00"/>
                    </a:solidFill>
                  </a:tcPr>
                </a:tc>
                <a:tc>
                  <a:txBody>
                    <a:bodyPr/>
                    <a:lstStyle/>
                    <a:p>
                      <a:pPr marL="0" marR="0" algn="r">
                        <a:spcBef>
                          <a:spcPts val="0"/>
                        </a:spcBef>
                        <a:spcAft>
                          <a:spcPts val="0"/>
                        </a:spcAft>
                      </a:pPr>
                      <a:r>
                        <a:rPr lang="en-US" sz="1200" dirty="0">
                          <a:solidFill>
                            <a:srgbClr val="000000"/>
                          </a:solidFill>
                          <a:effectLst/>
                          <a:latin typeface="Helvetica Neue" charset="0"/>
                          <a:ea typeface="Helvetica Neue" charset="0"/>
                          <a:cs typeface="Helvetica Neue" charset="0"/>
                        </a:rPr>
                        <a:t>$250.00</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F00"/>
                    </a:solidFill>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r>
              <a:tr h="125519">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l">
                        <a:spcBef>
                          <a:spcPts val="0"/>
                        </a:spcBef>
                        <a:spcAft>
                          <a:spcPts val="0"/>
                        </a:spcAft>
                      </a:pPr>
                      <a:r>
                        <a:rPr lang="en-US" sz="1200" dirty="0">
                          <a:solidFill>
                            <a:srgbClr val="000000"/>
                          </a:solidFill>
                          <a:effectLst/>
                          <a:latin typeface="Helvetica Neue" charset="0"/>
                          <a:ea typeface="Helvetica Neue" charset="0"/>
                          <a:cs typeface="Helvetica Neue" charset="0"/>
                        </a:rPr>
                        <a:t>DJ </a:t>
                      </a:r>
                      <a:r>
                        <a:rPr lang="en-US" sz="1200" dirty="0" err="1">
                          <a:solidFill>
                            <a:srgbClr val="000000"/>
                          </a:solidFill>
                          <a:effectLst/>
                          <a:latin typeface="Helvetica Neue" charset="0"/>
                          <a:ea typeface="Helvetica Neue" charset="0"/>
                          <a:cs typeface="Helvetica Neue" charset="0"/>
                        </a:rPr>
                        <a:t>Soulrane</a:t>
                      </a:r>
                      <a:r>
                        <a:rPr lang="en-US" sz="1200" dirty="0">
                          <a:solidFill>
                            <a:srgbClr val="000000"/>
                          </a:solidFill>
                          <a:effectLst/>
                          <a:latin typeface="Helvetica Neue" charset="0"/>
                          <a:ea typeface="Helvetica Neue" charset="0"/>
                          <a:cs typeface="Helvetica Neue" charset="0"/>
                        </a:rPr>
                        <a:t> Contract</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r">
                        <a:spcBef>
                          <a:spcPts val="0"/>
                        </a:spcBef>
                        <a:spcAft>
                          <a:spcPts val="0"/>
                        </a:spcAft>
                      </a:pPr>
                      <a:r>
                        <a:rPr lang="en-US" sz="1200" dirty="0">
                          <a:solidFill>
                            <a:srgbClr val="000000"/>
                          </a:solidFill>
                          <a:effectLst/>
                          <a:latin typeface="Helvetica Neue" charset="0"/>
                          <a:ea typeface="Helvetica Neue" charset="0"/>
                          <a:cs typeface="Helvetica Neue" charset="0"/>
                        </a:rPr>
                        <a:t>$800.00</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r>
              <a:tr h="153413">
                <a:tc>
                  <a:txBody>
                    <a:bodyPr/>
                    <a:lstStyle/>
                    <a:p>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l">
                        <a:spcBef>
                          <a:spcPts val="0"/>
                        </a:spcBef>
                        <a:spcAft>
                          <a:spcPts val="0"/>
                        </a:spcAft>
                      </a:pPr>
                      <a:r>
                        <a:rPr lang="en-US" sz="1200" dirty="0">
                          <a:solidFill>
                            <a:srgbClr val="000000"/>
                          </a:solidFill>
                          <a:effectLst/>
                          <a:latin typeface="Helvetica Neue" charset="0"/>
                          <a:ea typeface="Helvetica Neue" charset="0"/>
                          <a:cs typeface="Helvetica Neue" charset="0"/>
                        </a:rPr>
                        <a:t>Student Government Funding Support</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r">
                        <a:spcBef>
                          <a:spcPts val="0"/>
                        </a:spcBef>
                        <a:spcAft>
                          <a:spcPts val="0"/>
                        </a:spcAft>
                      </a:pPr>
                      <a:r>
                        <a:rPr lang="en-US" sz="1200" dirty="0">
                          <a:solidFill>
                            <a:srgbClr val="FF0000"/>
                          </a:solidFill>
                          <a:effectLst/>
                          <a:latin typeface="Helvetica Neue" charset="0"/>
                          <a:ea typeface="Helvetica Neue" charset="0"/>
                          <a:cs typeface="Helvetica Neue" charset="0"/>
                        </a:rPr>
                        <a:t>($6,200.00)</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r>
              <a:tr h="153413">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l">
                        <a:spcBef>
                          <a:spcPts val="0"/>
                        </a:spcBef>
                        <a:spcAft>
                          <a:spcPts val="0"/>
                        </a:spcAft>
                      </a:pPr>
                      <a:r>
                        <a:rPr lang="en-US" sz="1200" dirty="0">
                          <a:solidFill>
                            <a:srgbClr val="000000"/>
                          </a:solidFill>
                          <a:effectLst/>
                          <a:latin typeface="Helvetica Neue" charset="0"/>
                          <a:ea typeface="Helvetica Neue" charset="0"/>
                          <a:cs typeface="Helvetica Neue" charset="0"/>
                        </a:rPr>
                        <a:t>SI &amp; SU Help</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r">
                        <a:spcBef>
                          <a:spcPts val="0"/>
                        </a:spcBef>
                        <a:spcAft>
                          <a:spcPts val="0"/>
                        </a:spcAft>
                      </a:pPr>
                      <a:r>
                        <a:rPr lang="en-US" sz="1200" dirty="0">
                          <a:solidFill>
                            <a:srgbClr val="FF0000"/>
                          </a:solidFill>
                          <a:effectLst/>
                          <a:latin typeface="Helvetica Neue" charset="0"/>
                          <a:ea typeface="Helvetica Neue" charset="0"/>
                          <a:cs typeface="Helvetica Neue" charset="0"/>
                        </a:rPr>
                        <a:t>($3,000.00)</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r>
              <a:tr h="125519">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l">
                        <a:spcBef>
                          <a:spcPts val="0"/>
                        </a:spcBef>
                        <a:spcAft>
                          <a:spcPts val="0"/>
                        </a:spcAft>
                      </a:pPr>
                      <a:r>
                        <a:rPr lang="en-US" sz="1200" dirty="0">
                          <a:solidFill>
                            <a:srgbClr val="000000"/>
                          </a:solidFill>
                          <a:effectLst/>
                          <a:latin typeface="Helvetica Neue" charset="0"/>
                          <a:ea typeface="Helvetica Neue" charset="0"/>
                          <a:cs typeface="Helvetica Neue" charset="0"/>
                        </a:rPr>
                        <a:t>SI (</a:t>
                      </a:r>
                      <a:r>
                        <a:rPr lang="en-US" sz="1200" dirty="0" err="1">
                          <a:solidFill>
                            <a:srgbClr val="000000"/>
                          </a:solidFill>
                          <a:effectLst/>
                          <a:latin typeface="Helvetica Neue" charset="0"/>
                          <a:ea typeface="Helvetica Neue" charset="0"/>
                          <a:cs typeface="Helvetica Neue" charset="0"/>
                        </a:rPr>
                        <a:t>SoulRane</a:t>
                      </a:r>
                      <a:r>
                        <a:rPr lang="en-US" sz="1200" dirty="0">
                          <a:solidFill>
                            <a:srgbClr val="000000"/>
                          </a:solidFill>
                          <a:effectLst/>
                          <a:latin typeface="Helvetica Neue" charset="0"/>
                          <a:ea typeface="Helvetica Neue" charset="0"/>
                          <a:cs typeface="Helvetica Neue" charset="0"/>
                        </a:rPr>
                        <a:t> DJ)</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r">
                        <a:spcBef>
                          <a:spcPts val="0"/>
                        </a:spcBef>
                        <a:spcAft>
                          <a:spcPts val="0"/>
                        </a:spcAft>
                      </a:pPr>
                      <a:r>
                        <a:rPr lang="en-US" sz="1200" dirty="0">
                          <a:solidFill>
                            <a:srgbClr val="FF0000"/>
                          </a:solidFill>
                          <a:effectLst/>
                          <a:latin typeface="Helvetica Neue" charset="0"/>
                          <a:ea typeface="Helvetica Neue" charset="0"/>
                          <a:cs typeface="Helvetica Neue" charset="0"/>
                        </a:rPr>
                        <a:t>($800.00)</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r>
              <a:tr h="153413">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l">
                        <a:spcBef>
                          <a:spcPts val="0"/>
                        </a:spcBef>
                        <a:spcAft>
                          <a:spcPts val="0"/>
                        </a:spcAft>
                      </a:pPr>
                      <a:r>
                        <a:rPr lang="en-US" sz="1200" dirty="0">
                          <a:solidFill>
                            <a:srgbClr val="000000"/>
                          </a:solidFill>
                          <a:effectLst/>
                          <a:latin typeface="Helvetica Neue" charset="0"/>
                          <a:ea typeface="Helvetica Neue" charset="0"/>
                          <a:cs typeface="Helvetica Neue" charset="0"/>
                        </a:rPr>
                        <a:t>Recreation Support</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r">
                        <a:spcBef>
                          <a:spcPts val="0"/>
                        </a:spcBef>
                        <a:spcAft>
                          <a:spcPts val="0"/>
                        </a:spcAft>
                      </a:pPr>
                      <a:r>
                        <a:rPr lang="en-US" sz="1200" dirty="0">
                          <a:solidFill>
                            <a:srgbClr val="FF0000"/>
                          </a:solidFill>
                          <a:effectLst/>
                          <a:latin typeface="Helvetica Neue" charset="0"/>
                          <a:ea typeface="Helvetica Neue" charset="0"/>
                          <a:cs typeface="Helvetica Neue" charset="0"/>
                        </a:rPr>
                        <a:t>($2,000.00)</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r>
              <a:tr h="194880">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l">
                        <a:spcBef>
                          <a:spcPts val="0"/>
                        </a:spcBef>
                        <a:spcAft>
                          <a:spcPts val="0"/>
                        </a:spcAft>
                      </a:pPr>
                      <a:r>
                        <a:rPr lang="en-US" sz="1200">
                          <a:solidFill>
                            <a:srgbClr val="000000"/>
                          </a:solidFill>
                          <a:effectLst/>
                          <a:latin typeface="Helvetica Neue" charset="0"/>
                          <a:ea typeface="Helvetica Neue" charset="0"/>
                          <a:cs typeface="Helvetica Neue" charset="0"/>
                        </a:rPr>
                        <a:t>DEC Support (MC Judges)</a:t>
                      </a:r>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r">
                        <a:spcBef>
                          <a:spcPts val="0"/>
                        </a:spcBef>
                        <a:spcAft>
                          <a:spcPts val="0"/>
                        </a:spcAft>
                      </a:pPr>
                      <a:r>
                        <a:rPr lang="en-US" sz="1200" dirty="0">
                          <a:solidFill>
                            <a:srgbClr val="FF0000"/>
                          </a:solidFill>
                          <a:effectLst/>
                          <a:latin typeface="Helvetica Neue" charset="0"/>
                          <a:ea typeface="Helvetica Neue" charset="0"/>
                          <a:cs typeface="Helvetica Neue" charset="0"/>
                        </a:rPr>
                        <a:t>($500.00)</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r>
              <a:tr h="125519">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l">
                        <a:spcBef>
                          <a:spcPts val="0"/>
                        </a:spcBef>
                        <a:spcAft>
                          <a:spcPts val="0"/>
                        </a:spcAft>
                      </a:pPr>
                      <a:r>
                        <a:rPr lang="en-US" sz="1200" dirty="0" err="1">
                          <a:solidFill>
                            <a:srgbClr val="000000"/>
                          </a:solidFill>
                          <a:effectLst/>
                          <a:latin typeface="Helvetica Neue" charset="0"/>
                          <a:ea typeface="Helvetica Neue" charset="0"/>
                          <a:cs typeface="Helvetica Neue" charset="0"/>
                        </a:rPr>
                        <a:t>Motorpool</a:t>
                      </a:r>
                      <a:r>
                        <a:rPr lang="en-US" sz="1200" dirty="0">
                          <a:solidFill>
                            <a:srgbClr val="000000"/>
                          </a:solidFill>
                          <a:effectLst/>
                          <a:latin typeface="Helvetica Neue" charset="0"/>
                          <a:ea typeface="Helvetica Neue" charset="0"/>
                          <a:cs typeface="Helvetica Neue" charset="0"/>
                        </a:rPr>
                        <a:t>: Golf cart rental</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r">
                        <a:spcBef>
                          <a:spcPts val="0"/>
                        </a:spcBef>
                        <a:spcAft>
                          <a:spcPts val="0"/>
                        </a:spcAft>
                      </a:pPr>
                      <a:r>
                        <a:rPr lang="en-US" sz="1200" dirty="0">
                          <a:solidFill>
                            <a:srgbClr val="000000"/>
                          </a:solidFill>
                          <a:effectLst/>
                          <a:latin typeface="Helvetica Neue" charset="0"/>
                          <a:ea typeface="Helvetica Neue" charset="0"/>
                          <a:cs typeface="Helvetica Neue" charset="0"/>
                        </a:rPr>
                        <a:t>$20.00</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r>
              <a:tr h="125519">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l">
                        <a:spcBef>
                          <a:spcPts val="0"/>
                        </a:spcBef>
                        <a:spcAft>
                          <a:spcPts val="0"/>
                        </a:spcAft>
                      </a:pPr>
                      <a:r>
                        <a:rPr lang="en-US" sz="1200" dirty="0" err="1">
                          <a:solidFill>
                            <a:srgbClr val="000000"/>
                          </a:solidFill>
                          <a:effectLst/>
                          <a:latin typeface="Helvetica Neue" charset="0"/>
                          <a:ea typeface="Helvetica Neue" charset="0"/>
                          <a:cs typeface="Helvetica Neue" charset="0"/>
                        </a:rPr>
                        <a:t>Motorpool</a:t>
                      </a:r>
                      <a:r>
                        <a:rPr lang="en-US" sz="1200" dirty="0">
                          <a:solidFill>
                            <a:srgbClr val="000000"/>
                          </a:solidFill>
                          <a:effectLst/>
                          <a:latin typeface="Helvetica Neue" charset="0"/>
                          <a:ea typeface="Helvetica Neue" charset="0"/>
                          <a:cs typeface="Helvetica Neue" charset="0"/>
                        </a:rPr>
                        <a:t>: Van Rental</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algn="r"/>
                      <a:r>
                        <a:rPr lang="en-US" sz="1200" dirty="0" smtClean="0">
                          <a:effectLst/>
                          <a:latin typeface="Helvetica Neue" charset="0"/>
                          <a:ea typeface="Helvetica Neue" charset="0"/>
                          <a:cs typeface="Helvetica Neue" charset="0"/>
                        </a:rPr>
                        <a:t>-</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r>
              <a:tr h="125519">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l">
                        <a:spcBef>
                          <a:spcPts val="0"/>
                        </a:spcBef>
                        <a:spcAft>
                          <a:spcPts val="0"/>
                        </a:spcAft>
                      </a:pPr>
                      <a:r>
                        <a:rPr lang="en-US" sz="1200" dirty="0">
                          <a:solidFill>
                            <a:srgbClr val="000000"/>
                          </a:solidFill>
                          <a:effectLst/>
                          <a:latin typeface="Helvetica Neue" charset="0"/>
                          <a:ea typeface="Helvetica Neue" charset="0"/>
                          <a:cs typeface="Helvetica Neue" charset="0"/>
                        </a:rPr>
                        <a:t>Contract: MC Judges</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6E3"/>
                    </a:solidFill>
                  </a:tcPr>
                </a:tc>
                <a:tc>
                  <a:txBody>
                    <a:bodyPr/>
                    <a:lstStyle/>
                    <a:p>
                      <a:pPr marL="0" marR="0" algn="r">
                        <a:spcBef>
                          <a:spcPts val="0"/>
                        </a:spcBef>
                        <a:spcAft>
                          <a:spcPts val="0"/>
                        </a:spcAft>
                      </a:pPr>
                      <a:r>
                        <a:rPr lang="en-US" sz="1200" dirty="0">
                          <a:solidFill>
                            <a:srgbClr val="000000"/>
                          </a:solidFill>
                          <a:effectLst/>
                          <a:latin typeface="Helvetica Neue" charset="0"/>
                          <a:ea typeface="Helvetica Neue" charset="0"/>
                          <a:cs typeface="Helvetica Neue" charset="0"/>
                        </a:rPr>
                        <a:t>$500.00</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6E3"/>
                    </a:solidFill>
                  </a:tcPr>
                </a:tc>
                <a:tc>
                  <a:txBody>
                    <a:bodyPr/>
                    <a:lstStyle/>
                    <a:p>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w="12700" cap="flat" cmpd="sng" algn="ctr">
                      <a:solidFill>
                        <a:schemeClr val="tx1"/>
                      </a:solidFill>
                      <a:prstDash val="solid"/>
                      <a:round/>
                      <a:headEnd type="none" w="med" len="med"/>
                      <a:tailEnd type="none" w="med" len="med"/>
                    </a:lnB>
                  </a:tcPr>
                </a:tc>
              </a:tr>
              <a:tr h="153413">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l">
                        <a:spcBef>
                          <a:spcPts val="0"/>
                        </a:spcBef>
                        <a:spcAft>
                          <a:spcPts val="0"/>
                        </a:spcAft>
                      </a:pPr>
                      <a:r>
                        <a:rPr lang="en-US" sz="1200" dirty="0">
                          <a:solidFill>
                            <a:srgbClr val="000000"/>
                          </a:solidFill>
                          <a:effectLst/>
                          <a:latin typeface="Helvetica Neue" charset="0"/>
                          <a:ea typeface="Helvetica Neue" charset="0"/>
                          <a:cs typeface="Helvetica Neue" charset="0"/>
                        </a:rPr>
                        <a:t>Misc. Expenses: </a:t>
                      </a:r>
                      <a:r>
                        <a:rPr lang="en-US" sz="1200" dirty="0" err="1">
                          <a:solidFill>
                            <a:srgbClr val="000000"/>
                          </a:solidFill>
                          <a:effectLst/>
                          <a:latin typeface="Helvetica Neue" charset="0"/>
                          <a:ea typeface="Helvetica Neue" charset="0"/>
                          <a:cs typeface="Helvetica Neue" charset="0"/>
                        </a:rPr>
                        <a:t>Photobooth</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6E3"/>
                    </a:solidFill>
                  </a:tcPr>
                </a:tc>
                <a:tc>
                  <a:txBody>
                    <a:bodyPr/>
                    <a:lstStyle/>
                    <a:p>
                      <a:pPr marL="0" marR="0" algn="r">
                        <a:spcBef>
                          <a:spcPts val="0"/>
                        </a:spcBef>
                        <a:spcAft>
                          <a:spcPts val="0"/>
                        </a:spcAft>
                      </a:pPr>
                      <a:r>
                        <a:rPr lang="en-US" sz="1200" dirty="0">
                          <a:solidFill>
                            <a:srgbClr val="000000"/>
                          </a:solidFill>
                          <a:effectLst/>
                          <a:latin typeface="Helvetica Neue" charset="0"/>
                          <a:ea typeface="Helvetica Neue" charset="0"/>
                          <a:cs typeface="Helvetica Neue" charset="0"/>
                        </a:rPr>
                        <a:t>$525.00</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6E3"/>
                    </a:solidFill>
                  </a:tcPr>
                </a:tc>
                <a:tc>
                  <a:txBody>
                    <a:bodyPr/>
                    <a:lstStyle/>
                    <a:p>
                      <a:endParaRPr lang="en-US" sz="1200" dirty="0">
                        <a:effectLst/>
                        <a:latin typeface="Helvetica Neue" charset="0"/>
                        <a:ea typeface="Helvetica Neue" charset="0"/>
                        <a:cs typeface="Helvetica Neue" charset="0"/>
                      </a:endParaRPr>
                    </a:p>
                  </a:txBody>
                  <a:tcPr marL="31380" marR="31380" marT="0"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spcBef>
                          <a:spcPts val="0"/>
                        </a:spcBef>
                        <a:spcAft>
                          <a:spcPts val="0"/>
                        </a:spcAft>
                      </a:pPr>
                      <a:r>
                        <a:rPr lang="en-US" sz="1200" b="1" u="sng" dirty="0">
                          <a:solidFill>
                            <a:srgbClr val="000000"/>
                          </a:solidFill>
                          <a:effectLst/>
                          <a:latin typeface="Helvetica Neue" charset="0"/>
                          <a:ea typeface="Helvetica Neue" charset="0"/>
                          <a:cs typeface="Helvetica Neue" charset="0"/>
                        </a:rPr>
                        <a:t>Remaining Balance</a:t>
                      </a:r>
                      <a:endParaRPr lang="en-US" sz="1200" b="1" u="sng" dirty="0">
                        <a:effectLst/>
                        <a:latin typeface="Helvetica Neue" charset="0"/>
                        <a:ea typeface="Helvetica Neue" charset="0"/>
                        <a:cs typeface="Helvetica Neue" charset="0"/>
                      </a:endParaRPr>
                    </a:p>
                  </a:txBody>
                  <a:tcPr marL="31380" marR="313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125519">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l">
                        <a:spcBef>
                          <a:spcPts val="0"/>
                        </a:spcBef>
                        <a:spcAft>
                          <a:spcPts val="0"/>
                        </a:spcAft>
                      </a:pPr>
                      <a:r>
                        <a:rPr lang="en-US" sz="1200" dirty="0">
                          <a:solidFill>
                            <a:srgbClr val="000000"/>
                          </a:solidFill>
                          <a:effectLst/>
                          <a:latin typeface="Helvetica Neue" charset="0"/>
                          <a:ea typeface="Helvetica Neue" charset="0"/>
                          <a:cs typeface="Helvetica Neue" charset="0"/>
                        </a:rPr>
                        <a:t>Misc. Expenses: </a:t>
                      </a:r>
                      <a:r>
                        <a:rPr lang="en-US" sz="1200" dirty="0" err="1">
                          <a:solidFill>
                            <a:srgbClr val="000000"/>
                          </a:solidFill>
                          <a:effectLst/>
                          <a:latin typeface="Helvetica Neue" charset="0"/>
                          <a:ea typeface="Helvetica Neue" charset="0"/>
                          <a:cs typeface="Helvetica Neue" charset="0"/>
                        </a:rPr>
                        <a:t>EntryWay</a:t>
                      </a:r>
                      <a:r>
                        <a:rPr lang="en-US" sz="1200" dirty="0">
                          <a:solidFill>
                            <a:srgbClr val="000000"/>
                          </a:solidFill>
                          <a:effectLst/>
                          <a:latin typeface="Helvetica Neue" charset="0"/>
                          <a:ea typeface="Helvetica Neue" charset="0"/>
                          <a:cs typeface="Helvetica Neue" charset="0"/>
                        </a:rPr>
                        <a:t>, Sunscreen, Misters</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6E3"/>
                    </a:solidFill>
                  </a:tcPr>
                </a:tc>
                <a:tc>
                  <a:txBody>
                    <a:bodyPr/>
                    <a:lstStyle/>
                    <a:p>
                      <a:pPr marL="0" marR="0" algn="r">
                        <a:spcBef>
                          <a:spcPts val="0"/>
                        </a:spcBef>
                        <a:spcAft>
                          <a:spcPts val="0"/>
                        </a:spcAft>
                      </a:pPr>
                      <a:r>
                        <a:rPr lang="en-US" sz="1200" dirty="0">
                          <a:solidFill>
                            <a:srgbClr val="000000"/>
                          </a:solidFill>
                          <a:effectLst/>
                          <a:latin typeface="Helvetica Neue" charset="0"/>
                          <a:ea typeface="Helvetica Neue" charset="0"/>
                          <a:cs typeface="Helvetica Neue" charset="0"/>
                        </a:rPr>
                        <a:t>$220.05</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6E3"/>
                    </a:solidFill>
                  </a:tcPr>
                </a:tc>
                <a:tc>
                  <a:txBody>
                    <a:bodyPr/>
                    <a:lstStyle/>
                    <a:p>
                      <a:endParaRPr lang="en-US" sz="1200" dirty="0">
                        <a:effectLst/>
                        <a:latin typeface="Helvetica Neue" charset="0"/>
                        <a:ea typeface="Helvetica Neue" charset="0"/>
                        <a:cs typeface="Helvetica Neue" charset="0"/>
                      </a:endParaRPr>
                    </a:p>
                  </a:txBody>
                  <a:tcPr marL="31380" marR="31380" marT="0"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200" b="1" dirty="0">
                          <a:solidFill>
                            <a:srgbClr val="000000"/>
                          </a:solidFill>
                          <a:effectLst/>
                          <a:latin typeface="Helvetica Neue" charset="0"/>
                          <a:ea typeface="Helvetica Neue" charset="0"/>
                          <a:cs typeface="Helvetica Neue" charset="0"/>
                        </a:rPr>
                        <a:t>$3,196.82</a:t>
                      </a:r>
                      <a:endParaRPr lang="en-US" sz="1200" b="1" dirty="0">
                        <a:effectLst/>
                        <a:latin typeface="Helvetica Neue" charset="0"/>
                        <a:ea typeface="Helvetica Neue" charset="0"/>
                        <a:cs typeface="Helvetica Neue" charset="0"/>
                      </a:endParaRPr>
                    </a:p>
                  </a:txBody>
                  <a:tcPr marL="31380" marR="313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125519">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l">
                        <a:spcBef>
                          <a:spcPts val="0"/>
                        </a:spcBef>
                        <a:spcAft>
                          <a:spcPts val="0"/>
                        </a:spcAft>
                      </a:pPr>
                      <a:r>
                        <a:rPr lang="en-US" sz="1200" dirty="0" err="1">
                          <a:solidFill>
                            <a:srgbClr val="000000"/>
                          </a:solidFill>
                          <a:effectLst/>
                          <a:latin typeface="Helvetica Neue" charset="0"/>
                          <a:ea typeface="Helvetica Neue" charset="0"/>
                          <a:cs typeface="Helvetica Neue" charset="0"/>
                        </a:rPr>
                        <a:t>Misc</a:t>
                      </a:r>
                      <a:r>
                        <a:rPr lang="en-US" sz="1200" dirty="0">
                          <a:solidFill>
                            <a:srgbClr val="000000"/>
                          </a:solidFill>
                          <a:effectLst/>
                          <a:latin typeface="Helvetica Neue" charset="0"/>
                          <a:ea typeface="Helvetica Neue" charset="0"/>
                          <a:cs typeface="Helvetica Neue" charset="0"/>
                        </a:rPr>
                        <a:t> Expenses: Giveaways (Sunglasses)</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6E3"/>
                    </a:solidFill>
                  </a:tcPr>
                </a:tc>
                <a:tc>
                  <a:txBody>
                    <a:bodyPr/>
                    <a:lstStyle/>
                    <a:p>
                      <a:pPr marL="0" marR="0" algn="r">
                        <a:spcBef>
                          <a:spcPts val="0"/>
                        </a:spcBef>
                        <a:spcAft>
                          <a:spcPts val="0"/>
                        </a:spcAft>
                      </a:pPr>
                      <a:r>
                        <a:rPr lang="en-US" sz="1200" dirty="0">
                          <a:solidFill>
                            <a:srgbClr val="000000"/>
                          </a:solidFill>
                          <a:effectLst/>
                          <a:latin typeface="Helvetica Neue" charset="0"/>
                          <a:ea typeface="Helvetica Neue" charset="0"/>
                          <a:cs typeface="Helvetica Neue" charset="0"/>
                        </a:rPr>
                        <a:t>$1,557.78</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6E3"/>
                    </a:solidFill>
                  </a:tcPr>
                </a:tc>
                <a:tc>
                  <a:txBody>
                    <a:bodyPr/>
                    <a:lstStyle/>
                    <a:p>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dirty="0">
                        <a:effectLst/>
                        <a:latin typeface="Helvetica Neue" charset="0"/>
                        <a:ea typeface="Helvetica Neue" charset="0"/>
                        <a:cs typeface="Helvetica Neue" charset="0"/>
                      </a:endParaRPr>
                    </a:p>
                  </a:txBody>
                  <a:tcPr marL="31380" marR="31380" marT="0" marB="0" anchor="b">
                    <a:lnL>
                      <a:noFill/>
                    </a:lnL>
                    <a:lnR>
                      <a:noFill/>
                    </a:lnR>
                    <a:lnT w="12700" cap="flat" cmpd="sng" algn="ctr">
                      <a:solidFill>
                        <a:schemeClr val="tx1"/>
                      </a:solidFill>
                      <a:prstDash val="solid"/>
                      <a:round/>
                      <a:headEnd type="none" w="med" len="med"/>
                      <a:tailEnd type="none" w="med" len="med"/>
                    </a:lnT>
                    <a:lnB>
                      <a:noFill/>
                    </a:lnB>
                  </a:tcPr>
                </a:tc>
              </a:tr>
              <a:tr h="125519">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l">
                        <a:spcBef>
                          <a:spcPts val="0"/>
                        </a:spcBef>
                        <a:spcAft>
                          <a:spcPts val="0"/>
                        </a:spcAft>
                      </a:pPr>
                      <a:r>
                        <a:rPr lang="en-US" sz="1200">
                          <a:solidFill>
                            <a:srgbClr val="000000"/>
                          </a:solidFill>
                          <a:effectLst/>
                          <a:latin typeface="Helvetica Neue" charset="0"/>
                          <a:ea typeface="Helvetica Neue" charset="0"/>
                          <a:cs typeface="Helvetica Neue" charset="0"/>
                        </a:rPr>
                        <a:t>Oxarc-CO2 Cannisters</a:t>
                      </a:r>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6E3"/>
                    </a:solidFill>
                  </a:tcPr>
                </a:tc>
                <a:tc>
                  <a:txBody>
                    <a:bodyPr/>
                    <a:lstStyle/>
                    <a:p>
                      <a:pPr marL="0" marR="0" algn="r">
                        <a:spcBef>
                          <a:spcPts val="0"/>
                        </a:spcBef>
                        <a:spcAft>
                          <a:spcPts val="0"/>
                        </a:spcAft>
                      </a:pPr>
                      <a:r>
                        <a:rPr lang="en-US" sz="1200" dirty="0">
                          <a:solidFill>
                            <a:srgbClr val="000000"/>
                          </a:solidFill>
                          <a:effectLst/>
                          <a:latin typeface="Helvetica Neue" charset="0"/>
                          <a:ea typeface="Helvetica Neue" charset="0"/>
                          <a:cs typeface="Helvetica Neue" charset="0"/>
                        </a:rPr>
                        <a:t>$103.91</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6E3"/>
                    </a:solidFill>
                  </a:tcPr>
                </a:tc>
                <a:tc>
                  <a:txBody>
                    <a:bodyPr/>
                    <a:lstStyle/>
                    <a:p>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r>
              <a:tr h="125519">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l">
                        <a:spcBef>
                          <a:spcPts val="0"/>
                        </a:spcBef>
                        <a:spcAft>
                          <a:spcPts val="0"/>
                        </a:spcAft>
                      </a:pPr>
                      <a:r>
                        <a:rPr lang="en-US" sz="1200">
                          <a:solidFill>
                            <a:srgbClr val="000000"/>
                          </a:solidFill>
                          <a:effectLst/>
                          <a:latin typeface="Helvetica Neue" charset="0"/>
                          <a:ea typeface="Helvetica Neue" charset="0"/>
                          <a:cs typeface="Helvetica Neue" charset="0"/>
                        </a:rPr>
                        <a:t>Advanced Experience (co2)</a:t>
                      </a:r>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6E3"/>
                    </a:solidFill>
                  </a:tcPr>
                </a:tc>
                <a:tc>
                  <a:txBody>
                    <a:bodyPr/>
                    <a:lstStyle/>
                    <a:p>
                      <a:pPr marL="0" marR="0" algn="r">
                        <a:spcBef>
                          <a:spcPts val="0"/>
                        </a:spcBef>
                        <a:spcAft>
                          <a:spcPts val="0"/>
                        </a:spcAft>
                      </a:pPr>
                      <a:r>
                        <a:rPr lang="en-US" sz="1200" dirty="0">
                          <a:solidFill>
                            <a:srgbClr val="000000"/>
                          </a:solidFill>
                          <a:effectLst/>
                          <a:latin typeface="Helvetica Neue" charset="0"/>
                          <a:ea typeface="Helvetica Neue" charset="0"/>
                          <a:cs typeface="Helvetica Neue" charset="0"/>
                        </a:rPr>
                        <a:t>$685.00</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6E3"/>
                    </a:solidFill>
                  </a:tcPr>
                </a:tc>
                <a:tc>
                  <a:txBody>
                    <a:bodyPr/>
                    <a:lstStyle/>
                    <a:p>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r>
              <a:tr h="125519">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l">
                        <a:spcBef>
                          <a:spcPts val="0"/>
                        </a:spcBef>
                        <a:spcAft>
                          <a:spcPts val="0"/>
                        </a:spcAft>
                      </a:pPr>
                      <a:r>
                        <a:rPr lang="en-US" sz="1200">
                          <a:solidFill>
                            <a:srgbClr val="000000"/>
                          </a:solidFill>
                          <a:effectLst/>
                          <a:latin typeface="Helvetica Neue" charset="0"/>
                          <a:ea typeface="Helvetica Neue" charset="0"/>
                          <a:cs typeface="Helvetica Neue" charset="0"/>
                        </a:rPr>
                        <a:t>Misc Expenses: Water Bottles/Cups</a:t>
                      </a:r>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F00"/>
                    </a:solidFill>
                  </a:tcPr>
                </a:tc>
                <a:tc>
                  <a:txBody>
                    <a:bodyPr/>
                    <a:lstStyle/>
                    <a:p>
                      <a:pPr marL="0" marR="0" algn="r">
                        <a:spcBef>
                          <a:spcPts val="0"/>
                        </a:spcBef>
                        <a:spcAft>
                          <a:spcPts val="0"/>
                        </a:spcAft>
                      </a:pPr>
                      <a:r>
                        <a:rPr lang="en-US" sz="1200" dirty="0">
                          <a:solidFill>
                            <a:srgbClr val="000000"/>
                          </a:solidFill>
                          <a:effectLst/>
                          <a:latin typeface="Helvetica Neue" charset="0"/>
                          <a:ea typeface="Helvetica Neue" charset="0"/>
                          <a:cs typeface="Helvetica Neue" charset="0"/>
                        </a:rPr>
                        <a:t>$500.00</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solidFill>
                      <a:srgbClr val="FFFF00"/>
                    </a:solidFill>
                  </a:tcPr>
                </a:tc>
                <a:tc>
                  <a:txBody>
                    <a:bodyPr/>
                    <a:lstStyle/>
                    <a:p>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r>
              <a:tr h="125519">
                <a:tc>
                  <a:txBody>
                    <a:bodyPr/>
                    <a:lstStyle/>
                    <a:p>
                      <a:endParaRPr lang="en-US" sz="120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pPr marL="0" marR="0" algn="l">
                        <a:spcBef>
                          <a:spcPts val="0"/>
                        </a:spcBef>
                        <a:spcAft>
                          <a:spcPts val="0"/>
                        </a:spcAft>
                      </a:pPr>
                      <a:r>
                        <a:rPr lang="en-US" sz="1200" dirty="0">
                          <a:solidFill>
                            <a:srgbClr val="000000"/>
                          </a:solidFill>
                          <a:effectLst/>
                          <a:latin typeface="Helvetica Neue" charset="0"/>
                          <a:ea typeface="Helvetica Neue" charset="0"/>
                          <a:cs typeface="Helvetica Neue" charset="0"/>
                        </a:rPr>
                        <a:t>Dining Services (food truck)</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200" dirty="0">
                          <a:solidFill>
                            <a:srgbClr val="000000"/>
                          </a:solidFill>
                          <a:effectLst/>
                          <a:latin typeface="Helvetica Neue" charset="0"/>
                          <a:ea typeface="Helvetica Neue" charset="0"/>
                          <a:cs typeface="Helvetica Neue" charset="0"/>
                        </a:rPr>
                        <a:t>$3,000.00</a:t>
                      </a:r>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c>
                  <a:txBody>
                    <a:bodyPr/>
                    <a:lstStyle/>
                    <a:p>
                      <a:endParaRPr lang="en-US" sz="1200" dirty="0">
                        <a:effectLst/>
                        <a:latin typeface="Helvetica Neue" charset="0"/>
                        <a:ea typeface="Helvetica Neue" charset="0"/>
                        <a:cs typeface="Helvetica Neue" charset="0"/>
                      </a:endParaRPr>
                    </a:p>
                  </a:txBody>
                  <a:tcPr marL="31380" marR="31380" marT="0" marB="0" anchor="b">
                    <a:lnL>
                      <a:noFill/>
                    </a:lnL>
                    <a:lnR>
                      <a:noFill/>
                    </a:lnR>
                    <a:lnT>
                      <a:noFill/>
                    </a:lnT>
                    <a:lnB>
                      <a:noFill/>
                    </a:lnB>
                  </a:tcPr>
                </a:tc>
              </a:tr>
              <a:tr h="167359">
                <a:tc>
                  <a:txBody>
                    <a:bodyPr/>
                    <a:lstStyle/>
                    <a:p>
                      <a:pPr algn="l"/>
                      <a:endParaRPr lang="en-US" sz="1200" b="0" i="0">
                        <a:solidFill>
                          <a:srgbClr val="212121"/>
                        </a:solidFill>
                        <a:effectLst/>
                        <a:latin typeface="Helvetica Neue" charset="0"/>
                        <a:ea typeface="Helvetica Neue" charset="0"/>
                        <a:cs typeface="Helvetica Neue" charset="0"/>
                      </a:endParaRPr>
                    </a:p>
                  </a:txBody>
                  <a:tcPr marL="31380" marR="31380" marT="0" marB="0" anchor="b">
                    <a:lnL>
                      <a:noFill/>
                    </a:lnL>
                    <a:lnR w="12700" cap="flat" cmpd="sng" algn="ctr">
                      <a:solidFill>
                        <a:srgbClr val="000000"/>
                      </a:solidFill>
                      <a:prstDash val="solid"/>
                      <a:round/>
                      <a:headEnd type="none" w="med" len="med"/>
                      <a:tailEnd type="none" w="med" len="med"/>
                    </a:lnR>
                    <a:lnT>
                      <a:noFill/>
                    </a:lnT>
                    <a:lnB>
                      <a:noFill/>
                    </a:lnB>
                    <a:solidFill>
                      <a:srgbClr val="FFF6E3"/>
                    </a:solidFill>
                  </a:tcPr>
                </a:tc>
                <a:tc>
                  <a:txBody>
                    <a:bodyPr/>
                    <a:lstStyle/>
                    <a:p>
                      <a:pPr marL="0" marR="0" algn="l">
                        <a:spcBef>
                          <a:spcPts val="0"/>
                        </a:spcBef>
                        <a:spcAft>
                          <a:spcPts val="0"/>
                        </a:spcAft>
                      </a:pPr>
                      <a:r>
                        <a:rPr lang="en-US" sz="1200" b="1" i="0" dirty="0">
                          <a:solidFill>
                            <a:srgbClr val="000000"/>
                          </a:solidFill>
                          <a:effectLst/>
                          <a:latin typeface="Helvetica Neue" charset="0"/>
                          <a:ea typeface="Helvetica Neue" charset="0"/>
                          <a:cs typeface="Helvetica Neue" charset="0"/>
                        </a:rPr>
                        <a:t>Total</a:t>
                      </a:r>
                      <a:endParaRPr lang="en-US" sz="1200" b="0" i="0" dirty="0">
                        <a:solidFill>
                          <a:srgbClr val="212121"/>
                        </a:solidFill>
                        <a:effectLst/>
                        <a:latin typeface="Helvetica Neue" charset="0"/>
                        <a:ea typeface="Helvetica Neue" charset="0"/>
                        <a:cs typeface="Helvetica Neue" charset="0"/>
                      </a:endParaRPr>
                    </a:p>
                  </a:txBody>
                  <a:tcPr marL="31380" marR="313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6E3"/>
                    </a:solidFill>
                  </a:tcPr>
                </a:tc>
                <a:tc>
                  <a:txBody>
                    <a:bodyPr/>
                    <a:lstStyle/>
                    <a:p>
                      <a:pPr marL="0" marR="0" algn="r">
                        <a:spcBef>
                          <a:spcPts val="0"/>
                        </a:spcBef>
                        <a:spcAft>
                          <a:spcPts val="0"/>
                        </a:spcAft>
                      </a:pPr>
                      <a:r>
                        <a:rPr lang="en-US" sz="1200" b="1" i="0" dirty="0">
                          <a:solidFill>
                            <a:srgbClr val="000000"/>
                          </a:solidFill>
                          <a:effectLst/>
                          <a:latin typeface="Helvetica Neue" charset="0"/>
                          <a:ea typeface="Helvetica Neue" charset="0"/>
                          <a:cs typeface="Helvetica Neue" charset="0"/>
                        </a:rPr>
                        <a:t>$39,303.18</a:t>
                      </a:r>
                      <a:endParaRPr lang="en-US" sz="1200" b="0" i="0" dirty="0">
                        <a:solidFill>
                          <a:srgbClr val="212121"/>
                        </a:solidFill>
                        <a:effectLst/>
                        <a:latin typeface="Helvetica Neue" charset="0"/>
                        <a:ea typeface="Helvetica Neue" charset="0"/>
                        <a:cs typeface="Helvetica Neue" charset="0"/>
                      </a:endParaRPr>
                    </a:p>
                  </a:txBody>
                  <a:tcPr marL="31380" marR="313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6E3"/>
                    </a:solidFill>
                  </a:tcPr>
                </a:tc>
                <a:tc>
                  <a:txBody>
                    <a:bodyPr/>
                    <a:lstStyle/>
                    <a:p>
                      <a:pPr algn="l"/>
                      <a:endParaRPr lang="en-US" sz="1200" b="0" i="0" dirty="0">
                        <a:solidFill>
                          <a:srgbClr val="212121"/>
                        </a:solidFill>
                        <a:effectLst/>
                        <a:latin typeface="Helvetica Neue" charset="0"/>
                        <a:ea typeface="Helvetica Neue" charset="0"/>
                        <a:cs typeface="Helvetica Neue" charset="0"/>
                      </a:endParaRPr>
                    </a:p>
                  </a:txBody>
                  <a:tcPr marL="31380" marR="31380" marT="0" marB="0" anchor="b">
                    <a:lnL w="12700" cap="flat" cmpd="sng" algn="ctr">
                      <a:solidFill>
                        <a:srgbClr val="000000"/>
                      </a:solidFill>
                      <a:prstDash val="solid"/>
                      <a:round/>
                      <a:headEnd type="none" w="med" len="med"/>
                      <a:tailEnd type="none" w="med" len="med"/>
                    </a:lnL>
                    <a:lnR>
                      <a:noFill/>
                    </a:lnR>
                    <a:lnT>
                      <a:noFill/>
                    </a:lnT>
                    <a:lnB>
                      <a:noFill/>
                    </a:lnB>
                    <a:solidFill>
                      <a:srgbClr val="FFF6E3"/>
                    </a:solidFill>
                  </a:tcPr>
                </a:tc>
                <a:tc>
                  <a:txBody>
                    <a:bodyPr/>
                    <a:lstStyle/>
                    <a:p>
                      <a:endParaRPr lang="en-US" sz="1200" dirty="0">
                        <a:latin typeface="Helvetica Neue" charset="0"/>
                        <a:ea typeface="Helvetica Neue" charset="0"/>
                        <a:cs typeface="Helvetica Neue" charset="0"/>
                      </a:endParaRPr>
                    </a:p>
                  </a:txBody>
                  <a:tcPr marL="41840" marR="41840" marT="20920" marB="20920">
                    <a:lnL>
                      <a:noFill/>
                    </a:lnL>
                    <a:lnR w="12700" cmpd="sng">
                      <a:noFill/>
                      <a:prstDash val="solid"/>
                    </a:lnR>
                    <a:lnT>
                      <a:noFill/>
                    </a:lnT>
                    <a:lnB w="12700" cmpd="sng">
                      <a:noFill/>
                      <a:prstDash val="soli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7747081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5DEE"/>
                </a:solidFill>
                <a:latin typeface="Helvetica Neue" charset="0"/>
                <a:ea typeface="Helvetica Neue" charset="0"/>
                <a:cs typeface="Helvetica Neue" charset="0"/>
              </a:rPr>
              <a:t>Where to Go in the Future</a:t>
            </a:r>
            <a:endParaRPr lang="en-US" dirty="0"/>
          </a:p>
        </p:txBody>
      </p:sp>
      <p:sp>
        <p:nvSpPr>
          <p:cNvPr id="3" name="Content Placeholder 2"/>
          <p:cNvSpPr>
            <a:spLocks noGrp="1"/>
          </p:cNvSpPr>
          <p:nvPr>
            <p:ph idx="1"/>
          </p:nvPr>
        </p:nvSpPr>
        <p:spPr/>
        <p:txBody>
          <a:bodyPr/>
          <a:lstStyle/>
          <a:p>
            <a:pPr marL="0" indent="0">
              <a:buNone/>
            </a:pPr>
            <a:r>
              <a:rPr lang="en-US" b="1" dirty="0" smtClean="0">
                <a:latin typeface="Helvetica Neue" charset="0"/>
                <a:ea typeface="Helvetica Neue" charset="0"/>
                <a:cs typeface="Helvetica Neue" charset="0"/>
              </a:rPr>
              <a:t>Closer gender parity</a:t>
            </a:r>
          </a:p>
          <a:p>
            <a:endParaRPr lang="en-US" b="1" dirty="0">
              <a:latin typeface="Helvetica Neue" charset="0"/>
              <a:ea typeface="Helvetica Neue" charset="0"/>
              <a:cs typeface="Helvetica Neue" charset="0"/>
            </a:endParaRPr>
          </a:p>
          <a:p>
            <a:pPr marL="0" indent="0">
              <a:buNone/>
            </a:pPr>
            <a:r>
              <a:rPr lang="en-US" b="1" dirty="0" smtClean="0">
                <a:latin typeface="Helvetica Neue" charset="0"/>
                <a:ea typeface="Helvetica Neue" charset="0"/>
                <a:cs typeface="Helvetica Neue" charset="0"/>
              </a:rPr>
              <a:t>Increased involvement from Music Department</a:t>
            </a:r>
          </a:p>
          <a:p>
            <a:pPr lvl="1"/>
            <a:r>
              <a:rPr lang="en-US" dirty="0" smtClean="0">
                <a:latin typeface="Helvetica Neue" charset="0"/>
                <a:ea typeface="Helvetica Neue" charset="0"/>
                <a:cs typeface="Helvetica Neue" charset="0"/>
              </a:rPr>
              <a:t>Involvement as visibility</a:t>
            </a:r>
          </a:p>
          <a:p>
            <a:pPr lvl="2"/>
            <a:r>
              <a:rPr lang="en-US" dirty="0" smtClean="0">
                <a:latin typeface="Helvetica Neue" charset="0"/>
                <a:ea typeface="Helvetica Neue" charset="0"/>
                <a:cs typeface="Helvetica Neue" charset="0"/>
              </a:rPr>
              <a:t>Sponsoring panel/artist/discussion</a:t>
            </a:r>
          </a:p>
          <a:p>
            <a:pPr lvl="2"/>
            <a:r>
              <a:rPr lang="en-US" dirty="0" smtClean="0">
                <a:latin typeface="Helvetica Neue" charset="0"/>
                <a:ea typeface="Helvetica Neue" charset="0"/>
                <a:cs typeface="Helvetica Neue" charset="0"/>
              </a:rPr>
              <a:t>Volunteers</a:t>
            </a:r>
          </a:p>
          <a:p>
            <a:endParaRPr lang="en-US" b="1" dirty="0">
              <a:latin typeface="Helvetica Neue" charset="0"/>
              <a:ea typeface="Helvetica Neue" charset="0"/>
              <a:cs typeface="Helvetica Neue" charset="0"/>
            </a:endParaRPr>
          </a:p>
          <a:p>
            <a:pPr marL="0" indent="0">
              <a:buNone/>
            </a:pPr>
            <a:r>
              <a:rPr lang="en-US" b="1" dirty="0" smtClean="0">
                <a:latin typeface="Helvetica Neue" charset="0"/>
                <a:ea typeface="Helvetica Neue" charset="0"/>
                <a:cs typeface="Helvetica Neue" charset="0"/>
              </a:rPr>
              <a:t>Maintain </a:t>
            </a:r>
            <a:r>
              <a:rPr lang="en-US" b="1" dirty="0" smtClean="0">
                <a:latin typeface="Helvetica Neue" charset="0"/>
                <a:ea typeface="Helvetica Neue" charset="0"/>
                <a:cs typeface="Helvetica Neue" charset="0"/>
              </a:rPr>
              <a:t>independent scope</a:t>
            </a:r>
          </a:p>
          <a:p>
            <a:pPr lvl="1"/>
            <a:r>
              <a:rPr lang="en-US" dirty="0" smtClean="0">
                <a:latin typeface="Helvetica Neue" charset="0"/>
                <a:ea typeface="Helvetica Neue" charset="0"/>
                <a:cs typeface="Helvetica Neue" charset="0"/>
              </a:rPr>
              <a:t>Continues original mission: scene building.</a:t>
            </a:r>
            <a:endParaRPr lang="en-US" dirty="0">
              <a:latin typeface="Helvetica Neue" charset="0"/>
              <a:ea typeface="Helvetica Neue" charset="0"/>
              <a:cs typeface="Helvetica Neue" charset="0"/>
            </a:endParaRPr>
          </a:p>
        </p:txBody>
      </p:sp>
    </p:spTree>
    <p:extLst>
      <p:ext uri="{BB962C8B-B14F-4D97-AF65-F5344CB8AC3E}">
        <p14:creationId xmlns:p14="http://schemas.microsoft.com/office/powerpoint/2010/main" val="7793399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142862"/>
            <a:ext cx="10515600" cy="4351338"/>
          </a:xfrm>
        </p:spPr>
        <p:txBody>
          <a:bodyPr>
            <a:normAutofit/>
          </a:bodyPr>
          <a:lstStyle/>
          <a:p>
            <a:pPr marL="0" indent="0">
              <a:buNone/>
            </a:pPr>
            <a:r>
              <a:rPr lang="en-US" sz="4400" b="1" dirty="0" smtClean="0">
                <a:latin typeface="Helvetica Neue" charset="0"/>
                <a:ea typeface="Helvetica Neue" charset="0"/>
                <a:cs typeface="Helvetica Neue" charset="0"/>
              </a:rPr>
              <a:t>This event was by students, involved students (logistically, performance, etc.), and for students.</a:t>
            </a:r>
            <a:endParaRPr lang="en-US" sz="4400" b="1" dirty="0">
              <a:latin typeface="Helvetica Neue" charset="0"/>
              <a:ea typeface="Helvetica Neue" charset="0"/>
              <a:cs typeface="Helvetica Neue" charset="0"/>
            </a:endParaRPr>
          </a:p>
        </p:txBody>
      </p:sp>
    </p:spTree>
    <p:extLst>
      <p:ext uri="{BB962C8B-B14F-4D97-AF65-F5344CB8AC3E}">
        <p14:creationId xmlns:p14="http://schemas.microsoft.com/office/powerpoint/2010/main" val="10939709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l"/>
            <a:r>
              <a:rPr lang="en-US" b="1" dirty="0" smtClean="0">
                <a:solidFill>
                  <a:srgbClr val="005DEE"/>
                </a:solidFill>
                <a:latin typeface="Helvetica Neue" charset="0"/>
                <a:ea typeface="Helvetica Neue" charset="0"/>
                <a:cs typeface="Helvetica Neue" charset="0"/>
              </a:rPr>
              <a:t>How I Started a </a:t>
            </a:r>
            <a:r>
              <a:rPr lang="en-US" b="1" dirty="0" smtClean="0">
                <a:solidFill>
                  <a:srgbClr val="005DEE"/>
                </a:solidFill>
                <a:latin typeface="Helvetica Neue" charset="0"/>
                <a:ea typeface="Helvetica Neue" charset="0"/>
                <a:cs typeface="Helvetica Neue" charset="0"/>
              </a:rPr>
              <a:t/>
            </a:r>
            <a:br>
              <a:rPr lang="en-US" b="1" dirty="0" smtClean="0">
                <a:solidFill>
                  <a:srgbClr val="005DEE"/>
                </a:solidFill>
                <a:latin typeface="Helvetica Neue" charset="0"/>
                <a:ea typeface="Helvetica Neue" charset="0"/>
                <a:cs typeface="Helvetica Neue" charset="0"/>
              </a:rPr>
            </a:br>
            <a:r>
              <a:rPr lang="en-US" b="1" dirty="0" smtClean="0">
                <a:solidFill>
                  <a:srgbClr val="005DEE"/>
                </a:solidFill>
                <a:latin typeface="Helvetica Neue" charset="0"/>
                <a:ea typeface="Helvetica Neue" charset="0"/>
                <a:cs typeface="Helvetica Neue" charset="0"/>
              </a:rPr>
              <a:t>Music </a:t>
            </a:r>
            <a:r>
              <a:rPr lang="en-US" b="1" dirty="0" smtClean="0">
                <a:solidFill>
                  <a:srgbClr val="005DEE"/>
                </a:solidFill>
                <a:latin typeface="Helvetica Neue" charset="0"/>
                <a:ea typeface="Helvetica Neue" charset="0"/>
                <a:cs typeface="Helvetica Neue" charset="0"/>
              </a:rPr>
              <a:t>Festival </a:t>
            </a:r>
            <a:r>
              <a:rPr lang="en-US" b="1" dirty="0" smtClean="0">
                <a:solidFill>
                  <a:srgbClr val="005DEE"/>
                </a:solidFill>
                <a:latin typeface="Helvetica Neue" charset="0"/>
                <a:ea typeface="Helvetica Neue" charset="0"/>
                <a:cs typeface="Helvetica Neue" charset="0"/>
              </a:rPr>
              <a:t/>
            </a:r>
            <a:br>
              <a:rPr lang="en-US" b="1" dirty="0" smtClean="0">
                <a:solidFill>
                  <a:srgbClr val="005DEE"/>
                </a:solidFill>
                <a:latin typeface="Helvetica Neue" charset="0"/>
                <a:ea typeface="Helvetica Neue" charset="0"/>
                <a:cs typeface="Helvetica Neue" charset="0"/>
              </a:rPr>
            </a:br>
            <a:r>
              <a:rPr lang="en-US" b="1" dirty="0" smtClean="0">
                <a:solidFill>
                  <a:srgbClr val="005DEE"/>
                </a:solidFill>
                <a:latin typeface="Helvetica Neue" charset="0"/>
                <a:ea typeface="Helvetica Neue" charset="0"/>
                <a:cs typeface="Helvetica Neue" charset="0"/>
              </a:rPr>
              <a:t>at CWU</a:t>
            </a:r>
            <a:r>
              <a:rPr lang="en-US" b="1" dirty="0" smtClean="0">
                <a:solidFill>
                  <a:srgbClr val="005DEE"/>
                </a:solidFill>
                <a:latin typeface="Helvetica Neue" charset="0"/>
                <a:ea typeface="Helvetica Neue" charset="0"/>
                <a:cs typeface="Helvetica Neue" charset="0"/>
              </a:rPr>
              <a:t>:</a:t>
            </a:r>
            <a:endParaRPr lang="en-US" b="1" dirty="0">
              <a:solidFill>
                <a:srgbClr val="005DEE"/>
              </a:solidFill>
              <a:latin typeface="Helvetica Neue" charset="0"/>
              <a:ea typeface="Helvetica Neue" charset="0"/>
              <a:cs typeface="Helvetica Neue" charset="0"/>
            </a:endParaRPr>
          </a:p>
        </p:txBody>
      </p:sp>
      <p:sp>
        <p:nvSpPr>
          <p:cNvPr id="3" name="Subtitle 2"/>
          <p:cNvSpPr>
            <a:spLocks noGrp="1"/>
          </p:cNvSpPr>
          <p:nvPr>
            <p:ph type="subTitle" idx="1"/>
          </p:nvPr>
        </p:nvSpPr>
        <p:spPr/>
        <p:txBody>
          <a:bodyPr>
            <a:normAutofit lnSpcReduction="10000"/>
          </a:bodyPr>
          <a:lstStyle/>
          <a:p>
            <a:pPr algn="l"/>
            <a:r>
              <a:rPr lang="en-US" b="1" dirty="0">
                <a:solidFill>
                  <a:srgbClr val="005DEE"/>
                </a:solidFill>
                <a:latin typeface="Helvetica Neue" charset="0"/>
                <a:ea typeface="Helvetica Neue" charset="0"/>
                <a:cs typeface="Helvetica Neue" charset="0"/>
              </a:rPr>
              <a:t>Networking, Budgets, </a:t>
            </a:r>
            <a:r>
              <a:rPr lang="en-US" b="1" dirty="0" smtClean="0">
                <a:solidFill>
                  <a:srgbClr val="005DEE"/>
                </a:solidFill>
                <a:latin typeface="Helvetica Neue" charset="0"/>
                <a:ea typeface="Helvetica Neue" charset="0"/>
                <a:cs typeface="Helvetica Neue" charset="0"/>
              </a:rPr>
              <a:t>Artistry</a:t>
            </a:r>
          </a:p>
          <a:p>
            <a:pPr algn="l"/>
            <a:endParaRPr lang="en-US" b="1" dirty="0" smtClean="0">
              <a:solidFill>
                <a:srgbClr val="005DEE"/>
              </a:solidFill>
              <a:latin typeface="Helvetica Neue" charset="0"/>
              <a:ea typeface="Helvetica Neue" charset="0"/>
              <a:cs typeface="Helvetica Neue" charset="0"/>
            </a:endParaRPr>
          </a:p>
          <a:p>
            <a:pPr algn="l"/>
            <a:endParaRPr lang="en-US" b="1" dirty="0">
              <a:solidFill>
                <a:srgbClr val="005DEE"/>
              </a:solidFill>
              <a:latin typeface="Helvetica Neue" charset="0"/>
              <a:ea typeface="Helvetica Neue" charset="0"/>
              <a:cs typeface="Helvetica Neue" charset="0"/>
            </a:endParaRPr>
          </a:p>
          <a:p>
            <a:pPr algn="l"/>
            <a:r>
              <a:rPr lang="en-US" b="1" dirty="0" smtClean="0">
                <a:solidFill>
                  <a:srgbClr val="005DEE"/>
                </a:solidFill>
                <a:latin typeface="Helvetica Neue" charset="0"/>
                <a:ea typeface="Helvetica Neue" charset="0"/>
                <a:cs typeface="Helvetica Neue" charset="0"/>
              </a:rPr>
              <a:t>Peregrine Spane</a:t>
            </a:r>
            <a:endParaRPr lang="en-US" b="1" dirty="0">
              <a:solidFill>
                <a:srgbClr val="005DEE"/>
              </a:solidFill>
              <a:latin typeface="Helvetica Neue" charset="0"/>
              <a:ea typeface="Helvetica Neue" charset="0"/>
              <a:cs typeface="Helvetica Neue"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6722" y="479018"/>
            <a:ext cx="5321121" cy="5321121"/>
          </a:xfrm>
          <a:prstGeom prst="rect">
            <a:avLst/>
          </a:prstGeom>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14685" r="64190" b="7836"/>
          <a:stretch/>
        </p:blipFill>
        <p:spPr>
          <a:xfrm>
            <a:off x="5195128" y="-158855"/>
            <a:ext cx="919533" cy="4607435"/>
          </a:xfrm>
          <a:prstGeom prst="rect">
            <a:avLst/>
          </a:prstGeom>
        </p:spPr>
      </p:pic>
      <p:pic>
        <p:nvPicPr>
          <p:cNvPr id="6" name="Picture 5"/>
          <p:cNvPicPr>
            <a:picLocks noChangeAspect="1"/>
          </p:cNvPicPr>
          <p:nvPr/>
        </p:nvPicPr>
        <p:blipFill rotWithShape="1">
          <a:blip r:embed="rId4">
            <a:extLst>
              <a:ext uri="{28A0092B-C50C-407E-A947-70E740481C1C}">
                <a14:useLocalDpi xmlns:a14="http://schemas.microsoft.com/office/drawing/2010/main" val="0"/>
              </a:ext>
            </a:extLst>
          </a:blip>
          <a:srcRect t="22880" r="57950" b="66040"/>
          <a:stretch/>
        </p:blipFill>
        <p:spPr>
          <a:xfrm>
            <a:off x="2872729" y="695398"/>
            <a:ext cx="1830947" cy="482438"/>
          </a:xfrm>
          <a:prstGeom prst="rect">
            <a:avLst/>
          </a:prstGeom>
        </p:spPr>
      </p:pic>
      <p:pic>
        <p:nvPicPr>
          <p:cNvPr id="7" name="Picture 6"/>
          <p:cNvPicPr>
            <a:picLocks noChangeAspect="1"/>
          </p:cNvPicPr>
          <p:nvPr/>
        </p:nvPicPr>
        <p:blipFill rotWithShape="1">
          <a:blip r:embed="rId5">
            <a:extLst>
              <a:ext uri="{28A0092B-C50C-407E-A947-70E740481C1C}">
                <a14:useLocalDpi xmlns:a14="http://schemas.microsoft.com/office/drawing/2010/main" val="0"/>
              </a:ext>
            </a:extLst>
          </a:blip>
          <a:srcRect t="27028" r="40530" b="54762"/>
          <a:stretch/>
        </p:blipFill>
        <p:spPr>
          <a:xfrm>
            <a:off x="9749879" y="2144862"/>
            <a:ext cx="1532740" cy="469351"/>
          </a:xfrm>
          <a:prstGeom prst="rect">
            <a:avLst/>
          </a:prstGeom>
        </p:spPr>
      </p:pic>
      <p:pic>
        <p:nvPicPr>
          <p:cNvPr id="8" name="Picture 7"/>
          <p:cNvPicPr>
            <a:picLocks noChangeAspect="1"/>
          </p:cNvPicPr>
          <p:nvPr/>
        </p:nvPicPr>
        <p:blipFill rotWithShape="1">
          <a:blip r:embed="rId6">
            <a:extLst>
              <a:ext uri="{28A0092B-C50C-407E-A947-70E740481C1C}">
                <a14:useLocalDpi xmlns:a14="http://schemas.microsoft.com/office/drawing/2010/main" val="0"/>
              </a:ext>
            </a:extLst>
          </a:blip>
          <a:srcRect t="21318" r="41237" b="68828"/>
          <a:stretch/>
        </p:blipFill>
        <p:spPr>
          <a:xfrm>
            <a:off x="6517467" y="2083595"/>
            <a:ext cx="3441416" cy="577101"/>
          </a:xfrm>
          <a:prstGeom prst="rect">
            <a:avLst/>
          </a:prstGeom>
        </p:spPr>
      </p:pic>
      <p:pic>
        <p:nvPicPr>
          <p:cNvPr id="9" name="Picture 8"/>
          <p:cNvPicPr>
            <a:picLocks noChangeAspect="1"/>
          </p:cNvPicPr>
          <p:nvPr/>
        </p:nvPicPr>
        <p:blipFill rotWithShape="1">
          <a:blip r:embed="rId7">
            <a:extLst>
              <a:ext uri="{28A0092B-C50C-407E-A947-70E740481C1C}">
                <a14:useLocalDpi xmlns:a14="http://schemas.microsoft.com/office/drawing/2010/main" val="0"/>
              </a:ext>
            </a:extLst>
          </a:blip>
          <a:srcRect l="13159" t="14329" r="46090" b="49513"/>
          <a:stretch/>
        </p:blipFill>
        <p:spPr>
          <a:xfrm>
            <a:off x="3375903" y="1001315"/>
            <a:ext cx="575069" cy="510243"/>
          </a:xfrm>
          <a:prstGeom prst="rect">
            <a:avLst/>
          </a:prstGeom>
        </p:spPr>
      </p:pic>
    </p:spTree>
    <p:extLst>
      <p:ext uri="{BB962C8B-B14F-4D97-AF65-F5344CB8AC3E}">
        <p14:creationId xmlns:p14="http://schemas.microsoft.com/office/powerpoint/2010/main" val="18237173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l"/>
            <a:r>
              <a:rPr lang="en-US" b="1" dirty="0" smtClean="0">
                <a:solidFill>
                  <a:srgbClr val="005DEE"/>
                </a:solidFill>
                <a:latin typeface="Helvetica Neue" charset="0"/>
                <a:ea typeface="Helvetica Neue" charset="0"/>
                <a:cs typeface="Helvetica Neue" charset="0"/>
              </a:rPr>
              <a:t>How </a:t>
            </a:r>
            <a:r>
              <a:rPr lang="en-US" b="1" dirty="0" smtClean="0">
                <a:solidFill>
                  <a:srgbClr val="005DEE"/>
                </a:solidFill>
                <a:latin typeface="Helvetica Neue" charset="0"/>
                <a:ea typeface="Helvetica Neue" charset="0"/>
                <a:cs typeface="Helvetica Neue" charset="0"/>
              </a:rPr>
              <a:t>I Helped Start a</a:t>
            </a:r>
            <a:br>
              <a:rPr lang="en-US" b="1" dirty="0" smtClean="0">
                <a:solidFill>
                  <a:srgbClr val="005DEE"/>
                </a:solidFill>
                <a:latin typeface="Helvetica Neue" charset="0"/>
                <a:ea typeface="Helvetica Neue" charset="0"/>
                <a:cs typeface="Helvetica Neue" charset="0"/>
              </a:rPr>
            </a:br>
            <a:r>
              <a:rPr lang="en-US" b="1" dirty="0" smtClean="0">
                <a:solidFill>
                  <a:srgbClr val="005DEE"/>
                </a:solidFill>
                <a:latin typeface="Helvetica Neue" charset="0"/>
                <a:ea typeface="Helvetica Neue" charset="0"/>
                <a:cs typeface="Helvetica Neue" charset="0"/>
              </a:rPr>
              <a:t>Music Celebration </a:t>
            </a:r>
            <a:br>
              <a:rPr lang="en-US" b="1" dirty="0" smtClean="0">
                <a:solidFill>
                  <a:srgbClr val="005DEE"/>
                </a:solidFill>
                <a:latin typeface="Helvetica Neue" charset="0"/>
                <a:ea typeface="Helvetica Neue" charset="0"/>
                <a:cs typeface="Helvetica Neue" charset="0"/>
              </a:rPr>
            </a:br>
            <a:r>
              <a:rPr lang="en-US" b="1" dirty="0" smtClean="0">
                <a:solidFill>
                  <a:srgbClr val="005DEE"/>
                </a:solidFill>
                <a:latin typeface="Helvetica Neue" charset="0"/>
                <a:ea typeface="Helvetica Neue" charset="0"/>
                <a:cs typeface="Helvetica Neue" charset="0"/>
              </a:rPr>
              <a:t>at CWU</a:t>
            </a:r>
            <a:r>
              <a:rPr lang="en-US" b="1" dirty="0" smtClean="0">
                <a:solidFill>
                  <a:srgbClr val="005DEE"/>
                </a:solidFill>
                <a:latin typeface="Helvetica Neue" charset="0"/>
                <a:ea typeface="Helvetica Neue" charset="0"/>
                <a:cs typeface="Helvetica Neue" charset="0"/>
              </a:rPr>
              <a:t>:</a:t>
            </a:r>
            <a:endParaRPr lang="en-US" b="1" dirty="0">
              <a:solidFill>
                <a:srgbClr val="005DEE"/>
              </a:solidFill>
              <a:latin typeface="Helvetica Neue" charset="0"/>
              <a:ea typeface="Helvetica Neue" charset="0"/>
              <a:cs typeface="Helvetica Neue" charset="0"/>
            </a:endParaRPr>
          </a:p>
        </p:txBody>
      </p:sp>
      <p:sp>
        <p:nvSpPr>
          <p:cNvPr id="3" name="Subtitle 2"/>
          <p:cNvSpPr>
            <a:spLocks noGrp="1"/>
          </p:cNvSpPr>
          <p:nvPr>
            <p:ph type="subTitle" idx="1"/>
          </p:nvPr>
        </p:nvSpPr>
        <p:spPr/>
        <p:txBody>
          <a:bodyPr>
            <a:normAutofit lnSpcReduction="10000"/>
          </a:bodyPr>
          <a:lstStyle/>
          <a:p>
            <a:pPr algn="l"/>
            <a:r>
              <a:rPr lang="en-US" b="1" dirty="0">
                <a:solidFill>
                  <a:srgbClr val="005DEE"/>
                </a:solidFill>
                <a:latin typeface="Helvetica Neue" charset="0"/>
                <a:ea typeface="Helvetica Neue" charset="0"/>
                <a:cs typeface="Helvetica Neue" charset="0"/>
              </a:rPr>
              <a:t>Networking, Budgets, </a:t>
            </a:r>
            <a:r>
              <a:rPr lang="en-US" b="1" dirty="0" smtClean="0">
                <a:solidFill>
                  <a:srgbClr val="005DEE"/>
                </a:solidFill>
                <a:latin typeface="Helvetica Neue" charset="0"/>
                <a:ea typeface="Helvetica Neue" charset="0"/>
                <a:cs typeface="Helvetica Neue" charset="0"/>
              </a:rPr>
              <a:t>Artistry</a:t>
            </a:r>
          </a:p>
          <a:p>
            <a:pPr algn="l"/>
            <a:endParaRPr lang="en-US" b="1" dirty="0" smtClean="0">
              <a:solidFill>
                <a:srgbClr val="005DEE"/>
              </a:solidFill>
              <a:latin typeface="Helvetica Neue" charset="0"/>
              <a:ea typeface="Helvetica Neue" charset="0"/>
              <a:cs typeface="Helvetica Neue" charset="0"/>
            </a:endParaRPr>
          </a:p>
          <a:p>
            <a:pPr algn="l"/>
            <a:endParaRPr lang="en-US" b="1" dirty="0">
              <a:solidFill>
                <a:srgbClr val="005DEE"/>
              </a:solidFill>
              <a:latin typeface="Helvetica Neue" charset="0"/>
              <a:ea typeface="Helvetica Neue" charset="0"/>
              <a:cs typeface="Helvetica Neue" charset="0"/>
            </a:endParaRPr>
          </a:p>
          <a:p>
            <a:pPr algn="l"/>
            <a:r>
              <a:rPr lang="en-US" b="1" dirty="0" smtClean="0">
                <a:solidFill>
                  <a:srgbClr val="005DEE"/>
                </a:solidFill>
                <a:latin typeface="Helvetica Neue" charset="0"/>
                <a:ea typeface="Helvetica Neue" charset="0"/>
                <a:cs typeface="Helvetica Neue" charset="0"/>
              </a:rPr>
              <a:t>Peregrine Spane</a:t>
            </a:r>
            <a:endParaRPr lang="en-US" b="1" dirty="0">
              <a:solidFill>
                <a:srgbClr val="005DEE"/>
              </a:solidFill>
              <a:latin typeface="Helvetica Neue" charset="0"/>
              <a:ea typeface="Helvetica Neue" charset="0"/>
              <a:cs typeface="Helvetica Neue" charset="0"/>
            </a:endParaRPr>
          </a:p>
        </p:txBody>
      </p:sp>
      <p:pic>
        <p:nvPicPr>
          <p:cNvPr id="4"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35267" y="2008332"/>
            <a:ext cx="2869583" cy="4434811"/>
          </a:xfrm>
          <a:prstGeom prst="rect">
            <a:avLst/>
          </a:prstGeom>
        </p:spPr>
      </p:pic>
    </p:spTree>
    <p:extLst>
      <p:ext uri="{BB962C8B-B14F-4D97-AF65-F5344CB8AC3E}">
        <p14:creationId xmlns:p14="http://schemas.microsoft.com/office/powerpoint/2010/main" val="7322793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5DEE"/>
                </a:solidFill>
                <a:latin typeface="Helvetica Neue" charset="0"/>
                <a:ea typeface="Helvetica Neue" charset="0"/>
                <a:cs typeface="Helvetica Neue" charset="0"/>
              </a:rPr>
              <a:t>Advisors and Other Key People</a:t>
            </a:r>
            <a:endParaRPr lang="en-US" b="1" dirty="0">
              <a:solidFill>
                <a:srgbClr val="005DEE"/>
              </a:solidFill>
              <a:latin typeface="Helvetica Neue" charset="0"/>
              <a:ea typeface="Helvetica Neue" charset="0"/>
              <a:cs typeface="Helvetica Neue" charset="0"/>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latin typeface="Helvetica Neue" charset="0"/>
                <a:ea typeface="Helvetica Neue" charset="0"/>
                <a:cs typeface="Helvetica Neue" charset="0"/>
              </a:rPr>
              <a:t>CWU Individuals</a:t>
            </a:r>
          </a:p>
          <a:p>
            <a:r>
              <a:rPr lang="en-US" dirty="0" smtClean="0">
                <a:latin typeface="Helvetica Neue" charset="0"/>
                <a:ea typeface="Helvetica Neue" charset="0"/>
                <a:cs typeface="Helvetica Neue" charset="0"/>
              </a:rPr>
              <a:t>Dr. Mark Samples – Advisor</a:t>
            </a:r>
          </a:p>
          <a:p>
            <a:r>
              <a:rPr lang="en-US" dirty="0" err="1" smtClean="0">
                <a:latin typeface="Helvetica Neue" charset="0"/>
                <a:ea typeface="Helvetica Neue" charset="0"/>
                <a:cs typeface="Helvetica Neue" charset="0"/>
              </a:rPr>
              <a:t>Robbi</a:t>
            </a:r>
            <a:r>
              <a:rPr lang="en-US" dirty="0" smtClean="0">
                <a:latin typeface="Helvetica Neue" charset="0"/>
                <a:ea typeface="Helvetica Neue" charset="0"/>
                <a:cs typeface="Helvetica Neue" charset="0"/>
              </a:rPr>
              <a:t> Goninan – Head of Campus Activities</a:t>
            </a:r>
          </a:p>
          <a:p>
            <a:r>
              <a:rPr lang="en-US" dirty="0" smtClean="0">
                <a:latin typeface="Helvetica Neue" charset="0"/>
                <a:ea typeface="Helvetica Neue" charset="0"/>
                <a:cs typeface="Helvetica Neue" charset="0"/>
              </a:rPr>
              <a:t>Lawrence Danton – Consultant</a:t>
            </a:r>
          </a:p>
          <a:p>
            <a:endParaRPr lang="en-US" b="1" dirty="0" smtClean="0">
              <a:latin typeface="Helvetica Neue" charset="0"/>
              <a:ea typeface="Helvetica Neue" charset="0"/>
              <a:cs typeface="Helvetica Neue" charset="0"/>
            </a:endParaRPr>
          </a:p>
          <a:p>
            <a:pPr marL="0" indent="0">
              <a:buNone/>
            </a:pPr>
            <a:r>
              <a:rPr lang="en-US" b="1" dirty="0" smtClean="0">
                <a:latin typeface="Helvetica Neue" charset="0"/>
                <a:ea typeface="Helvetica Neue" charset="0"/>
                <a:cs typeface="Helvetica Neue" charset="0"/>
              </a:rPr>
              <a:t>Industry Professionals</a:t>
            </a:r>
          </a:p>
          <a:p>
            <a:r>
              <a:rPr lang="en-US" dirty="0" smtClean="0">
                <a:latin typeface="Helvetica Neue" charset="0"/>
                <a:ea typeface="Helvetica Neue" charset="0"/>
                <a:cs typeface="Helvetica Neue" charset="0"/>
              </a:rPr>
              <a:t>Portia Sabin – Record Label President, Mentor</a:t>
            </a:r>
          </a:p>
          <a:p>
            <a:r>
              <a:rPr lang="en-US" dirty="0" smtClean="0">
                <a:latin typeface="Helvetica Neue" charset="0"/>
                <a:ea typeface="Helvetica Neue" charset="0"/>
                <a:cs typeface="Helvetica Neue" charset="0"/>
              </a:rPr>
              <a:t>Christen Greene – Artist Manager, Mentor</a:t>
            </a:r>
          </a:p>
          <a:p>
            <a:r>
              <a:rPr lang="en-US" dirty="0" smtClean="0">
                <a:latin typeface="Helvetica Neue" charset="0"/>
                <a:ea typeface="Helvetica Neue" charset="0"/>
                <a:cs typeface="Helvetica Neue" charset="0"/>
              </a:rPr>
              <a:t>Adam </a:t>
            </a:r>
            <a:r>
              <a:rPr lang="en-US" dirty="0" err="1" smtClean="0">
                <a:latin typeface="Helvetica Neue" charset="0"/>
                <a:ea typeface="Helvetica Neue" charset="0"/>
                <a:cs typeface="Helvetica Neue" charset="0"/>
              </a:rPr>
              <a:t>Zacks</a:t>
            </a:r>
            <a:r>
              <a:rPr lang="en-US" dirty="0" smtClean="0">
                <a:latin typeface="Helvetica Neue" charset="0"/>
                <a:ea typeface="Helvetica Neue" charset="0"/>
                <a:cs typeface="Helvetica Neue" charset="0"/>
              </a:rPr>
              <a:t> – Founder of Sasquatch! Music Festival</a:t>
            </a:r>
          </a:p>
          <a:p>
            <a:r>
              <a:rPr lang="en-US" dirty="0" smtClean="0">
                <a:latin typeface="Helvetica Neue" charset="0"/>
                <a:ea typeface="Helvetica Neue" charset="0"/>
                <a:cs typeface="Helvetica Neue" charset="0"/>
              </a:rPr>
              <a:t>Cheryl Waters - DJ at KEXP Seattle</a:t>
            </a:r>
            <a:endParaRPr lang="en-US" dirty="0">
              <a:latin typeface="Helvetica Neue" charset="0"/>
              <a:ea typeface="Helvetica Neue" charset="0"/>
              <a:cs typeface="Helvetica Neue" charset="0"/>
            </a:endParaRPr>
          </a:p>
        </p:txBody>
      </p:sp>
    </p:spTree>
    <p:extLst>
      <p:ext uri="{BB962C8B-B14F-4D97-AF65-F5344CB8AC3E}">
        <p14:creationId xmlns:p14="http://schemas.microsoft.com/office/powerpoint/2010/main" val="8151871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5DEE"/>
                </a:solidFill>
                <a:latin typeface="Helvetica Neue" charset="0"/>
                <a:ea typeface="Helvetica Neue" charset="0"/>
                <a:cs typeface="Helvetica Neue" charset="0"/>
              </a:rPr>
              <a:t>Definitions</a:t>
            </a:r>
            <a:endParaRPr lang="en-US" dirty="0"/>
          </a:p>
        </p:txBody>
      </p:sp>
      <p:sp>
        <p:nvSpPr>
          <p:cNvPr id="3" name="Content Placeholder 2"/>
          <p:cNvSpPr>
            <a:spLocks noGrp="1"/>
          </p:cNvSpPr>
          <p:nvPr>
            <p:ph idx="1"/>
          </p:nvPr>
        </p:nvSpPr>
        <p:spPr/>
        <p:txBody>
          <a:bodyPr/>
          <a:lstStyle/>
          <a:p>
            <a:pPr marL="0" indent="0">
              <a:buNone/>
            </a:pPr>
            <a:r>
              <a:rPr lang="en-US" b="1" u="sng" dirty="0" smtClean="0">
                <a:latin typeface="Helvetica Neue" charset="0"/>
                <a:ea typeface="Helvetica Neue" charset="0"/>
                <a:cs typeface="Helvetica Neue" charset="0"/>
              </a:rPr>
              <a:t>Independent (indie) </a:t>
            </a:r>
            <a:r>
              <a:rPr lang="en-US" b="1" dirty="0" smtClean="0">
                <a:latin typeface="Helvetica Neue" charset="0"/>
                <a:ea typeface="Helvetica Neue" charset="0"/>
                <a:cs typeface="Helvetica Neue" charset="0"/>
              </a:rPr>
              <a:t>– </a:t>
            </a:r>
            <a:r>
              <a:rPr lang="en-US" dirty="0" smtClean="0">
                <a:latin typeface="Helvetica Neue" charset="0"/>
                <a:ea typeface="Helvetica Neue" charset="0"/>
                <a:cs typeface="Helvetica Neue" charset="0"/>
              </a:rPr>
              <a:t>An artist that is not sponsored or supported by a corporation or parent company.</a:t>
            </a:r>
          </a:p>
          <a:p>
            <a:pPr marL="0" indent="0">
              <a:buNone/>
            </a:pPr>
            <a:endParaRPr lang="en-US" b="1" dirty="0">
              <a:latin typeface="Helvetica Neue" charset="0"/>
              <a:ea typeface="Helvetica Neue" charset="0"/>
              <a:cs typeface="Helvetica Neue" charset="0"/>
            </a:endParaRPr>
          </a:p>
          <a:p>
            <a:pPr marL="0" indent="0">
              <a:buNone/>
            </a:pPr>
            <a:r>
              <a:rPr lang="en-US" b="1" u="sng" dirty="0" smtClean="0">
                <a:latin typeface="Helvetica Neue" charset="0"/>
                <a:ea typeface="Helvetica Neue" charset="0"/>
                <a:cs typeface="Helvetica Neue" charset="0"/>
              </a:rPr>
              <a:t>Scene</a:t>
            </a:r>
          </a:p>
          <a:p>
            <a:r>
              <a:rPr lang="en-US" dirty="0">
                <a:latin typeface="Helvetica Neue" charset="0"/>
                <a:ea typeface="Helvetica Neue" charset="0"/>
                <a:cs typeface="Helvetica Neue" charset="0"/>
              </a:rPr>
              <a:t>“Its a landscape of art in your community</a:t>
            </a:r>
            <a:r>
              <a:rPr lang="is-IS" dirty="0">
                <a:latin typeface="Helvetica Neue" charset="0"/>
                <a:ea typeface="Helvetica Neue" charset="0"/>
                <a:cs typeface="Helvetica Neue" charset="0"/>
              </a:rPr>
              <a:t>…</a:t>
            </a:r>
            <a:r>
              <a:rPr lang="en-US" dirty="0">
                <a:latin typeface="Helvetica Neue" charset="0"/>
                <a:ea typeface="Helvetica Neue" charset="0"/>
                <a:cs typeface="Helvetica Neue" charset="0"/>
              </a:rPr>
              <a:t>” – Cheryl Waters, KEXP</a:t>
            </a:r>
          </a:p>
          <a:p>
            <a:pPr marL="0" indent="0">
              <a:buNone/>
            </a:pPr>
            <a:endParaRPr lang="en-US" b="1" dirty="0">
              <a:latin typeface="Helvetica Neue" charset="0"/>
              <a:ea typeface="Helvetica Neue" charset="0"/>
              <a:cs typeface="Helvetica Neue" charset="0"/>
            </a:endParaRPr>
          </a:p>
          <a:p>
            <a:r>
              <a:rPr lang="en-US" dirty="0">
                <a:latin typeface="Helvetica Neue" charset="0"/>
                <a:ea typeface="Helvetica Neue" charset="0"/>
                <a:cs typeface="Helvetica Neue" charset="0"/>
              </a:rPr>
              <a:t>“I think it boils down to coalescing a group of people with shared values.” – Adam </a:t>
            </a:r>
            <a:r>
              <a:rPr lang="en-US" dirty="0" err="1">
                <a:latin typeface="Helvetica Neue" charset="0"/>
                <a:ea typeface="Helvetica Neue" charset="0"/>
                <a:cs typeface="Helvetica Neue" charset="0"/>
              </a:rPr>
              <a:t>Zacks</a:t>
            </a:r>
            <a:r>
              <a:rPr lang="en-US" dirty="0">
                <a:latin typeface="Helvetica Neue" charset="0"/>
                <a:ea typeface="Helvetica Neue" charset="0"/>
                <a:cs typeface="Helvetica Neue" charset="0"/>
              </a:rPr>
              <a:t>, Seattle Theater Group</a:t>
            </a:r>
          </a:p>
          <a:p>
            <a:pPr marL="0" indent="0">
              <a:buNone/>
            </a:pPr>
            <a:endParaRPr lang="en-US" dirty="0"/>
          </a:p>
        </p:txBody>
      </p:sp>
    </p:spTree>
    <p:extLst>
      <p:ext uri="{BB962C8B-B14F-4D97-AF65-F5344CB8AC3E}">
        <p14:creationId xmlns:p14="http://schemas.microsoft.com/office/powerpoint/2010/main" val="17275320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5DEE"/>
                </a:solidFill>
                <a:latin typeface="Helvetica Neue" charset="0"/>
                <a:ea typeface="Helvetica Neue" charset="0"/>
                <a:cs typeface="Helvetica Neue" charset="0"/>
              </a:rPr>
              <a:t>Vision</a:t>
            </a:r>
            <a:endParaRPr lang="en-US" b="1" dirty="0">
              <a:solidFill>
                <a:srgbClr val="005DEE"/>
              </a:solidFill>
              <a:latin typeface="Helvetica Neue" charset="0"/>
              <a:ea typeface="Helvetica Neue" charset="0"/>
              <a:cs typeface="Helvetica Neue" charset="0"/>
            </a:endParaRPr>
          </a:p>
        </p:txBody>
      </p:sp>
      <p:sp>
        <p:nvSpPr>
          <p:cNvPr id="3" name="Content Placeholder 2"/>
          <p:cNvSpPr>
            <a:spLocks noGrp="1"/>
          </p:cNvSpPr>
          <p:nvPr>
            <p:ph idx="1"/>
          </p:nvPr>
        </p:nvSpPr>
        <p:spPr/>
        <p:txBody>
          <a:bodyPr/>
          <a:lstStyle/>
          <a:p>
            <a:r>
              <a:rPr lang="en-US" dirty="0" smtClean="0">
                <a:latin typeface="Helvetica Neue" charset="0"/>
                <a:ea typeface="Helvetica Neue" charset="0"/>
                <a:cs typeface="Helvetica Neue" charset="0"/>
              </a:rPr>
              <a:t>Multi-stage event</a:t>
            </a:r>
          </a:p>
          <a:p>
            <a:r>
              <a:rPr lang="en-US" dirty="0" smtClean="0">
                <a:latin typeface="Helvetica Neue" charset="0"/>
                <a:ea typeface="Helvetica Neue" charset="0"/>
                <a:cs typeface="Helvetica Neue" charset="0"/>
              </a:rPr>
              <a:t>Headliner</a:t>
            </a:r>
          </a:p>
          <a:p>
            <a:r>
              <a:rPr lang="en-US" dirty="0" smtClean="0">
                <a:latin typeface="Helvetica Neue" charset="0"/>
                <a:ea typeface="Helvetica Neue" charset="0"/>
                <a:cs typeface="Helvetica Neue" charset="0"/>
              </a:rPr>
              <a:t>Local artists: Seattle/PNW</a:t>
            </a:r>
          </a:p>
          <a:p>
            <a:pPr lvl="1"/>
            <a:r>
              <a:rPr lang="en-US" dirty="0" smtClean="0">
                <a:latin typeface="Helvetica Neue" charset="0"/>
                <a:ea typeface="Helvetica Neue" charset="0"/>
                <a:cs typeface="Helvetica Neue" charset="0"/>
              </a:rPr>
              <a:t>Under-represented areas (genre, race, gender, </a:t>
            </a:r>
            <a:r>
              <a:rPr lang="en-US" dirty="0" err="1" smtClean="0">
                <a:latin typeface="Helvetica Neue" charset="0"/>
                <a:ea typeface="Helvetica Neue" charset="0"/>
                <a:cs typeface="Helvetica Neue" charset="0"/>
              </a:rPr>
              <a:t>etc</a:t>
            </a:r>
            <a:r>
              <a:rPr lang="en-US" dirty="0" smtClean="0">
                <a:latin typeface="Helvetica Neue" charset="0"/>
                <a:ea typeface="Helvetica Neue" charset="0"/>
                <a:cs typeface="Helvetica Neue" charset="0"/>
              </a:rPr>
              <a:t>)</a:t>
            </a:r>
          </a:p>
          <a:p>
            <a:r>
              <a:rPr lang="en-US" dirty="0" smtClean="0">
                <a:latin typeface="Helvetica Neue" charset="0"/>
                <a:ea typeface="Helvetica Neue" charset="0"/>
                <a:cs typeface="Helvetica Neue" charset="0"/>
              </a:rPr>
              <a:t>Industry Panel</a:t>
            </a:r>
          </a:p>
          <a:p>
            <a:r>
              <a:rPr lang="en-US" dirty="0" smtClean="0">
                <a:latin typeface="Helvetica Neue" charset="0"/>
                <a:ea typeface="Helvetica Neue" charset="0"/>
                <a:cs typeface="Helvetica Neue" charset="0"/>
              </a:rPr>
              <a:t>Independent Focus</a:t>
            </a:r>
          </a:p>
          <a:p>
            <a:pPr lvl="1"/>
            <a:endParaRPr lang="en-US" dirty="0">
              <a:latin typeface="Helvetica Neue" charset="0"/>
              <a:ea typeface="Helvetica Neue" charset="0"/>
              <a:cs typeface="Helvetica Neue" charset="0"/>
            </a:endParaRPr>
          </a:p>
        </p:txBody>
      </p:sp>
    </p:spTree>
    <p:extLst>
      <p:ext uri="{BB962C8B-B14F-4D97-AF65-F5344CB8AC3E}">
        <p14:creationId xmlns:p14="http://schemas.microsoft.com/office/powerpoint/2010/main" val="21191730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5DEE"/>
                </a:solidFill>
                <a:latin typeface="Helvetica Neue" charset="0"/>
                <a:ea typeface="Helvetica Neue" charset="0"/>
                <a:cs typeface="Helvetica Neue" charset="0"/>
              </a:rPr>
              <a:t>Observable Needs</a:t>
            </a:r>
            <a:endParaRPr lang="en-US" b="1" dirty="0">
              <a:solidFill>
                <a:srgbClr val="005DEE"/>
              </a:solidFill>
              <a:latin typeface="Helvetica Neue" charset="0"/>
              <a:ea typeface="Helvetica Neue" charset="0"/>
              <a:cs typeface="Helvetica Neue" charset="0"/>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latin typeface="Helvetica Neue" charset="0"/>
                <a:ea typeface="Helvetica Neue" charset="0"/>
                <a:cs typeface="Helvetica Neue" charset="0"/>
              </a:rPr>
              <a:t>More Inclusive Representation</a:t>
            </a:r>
            <a:endParaRPr lang="en-US" b="1" dirty="0" smtClean="0">
              <a:latin typeface="Helvetica Neue" charset="0"/>
              <a:ea typeface="Helvetica Neue" charset="0"/>
              <a:cs typeface="Helvetica Neue" charset="0"/>
            </a:endParaRPr>
          </a:p>
          <a:p>
            <a:pPr lvl="1"/>
            <a:r>
              <a:rPr lang="en-US" dirty="0" smtClean="0">
                <a:latin typeface="Helvetica Neue" charset="0"/>
                <a:ea typeface="Helvetica Neue" charset="0"/>
                <a:cs typeface="Helvetica Neue" charset="0"/>
              </a:rPr>
              <a:t>Closer Gender Parity</a:t>
            </a:r>
          </a:p>
          <a:p>
            <a:pPr lvl="1"/>
            <a:r>
              <a:rPr lang="en-US" dirty="0" smtClean="0">
                <a:latin typeface="Helvetica Neue" charset="0"/>
                <a:ea typeface="Helvetica Neue" charset="0"/>
                <a:cs typeface="Helvetica Neue" charset="0"/>
              </a:rPr>
              <a:t>Genre	</a:t>
            </a:r>
          </a:p>
          <a:p>
            <a:pPr lvl="2"/>
            <a:r>
              <a:rPr lang="en-US" dirty="0" smtClean="0">
                <a:latin typeface="Helvetica Neue" charset="0"/>
                <a:ea typeface="Helvetica Neue" charset="0"/>
                <a:cs typeface="Helvetica Neue" charset="0"/>
              </a:rPr>
              <a:t>Local college radio programing</a:t>
            </a:r>
          </a:p>
          <a:p>
            <a:endParaRPr lang="en-US" b="1" dirty="0">
              <a:latin typeface="Helvetica Neue" charset="0"/>
              <a:ea typeface="Helvetica Neue" charset="0"/>
              <a:cs typeface="Helvetica Neue" charset="0"/>
            </a:endParaRPr>
          </a:p>
          <a:p>
            <a:pPr marL="0" indent="0">
              <a:buNone/>
            </a:pPr>
            <a:r>
              <a:rPr lang="en-US" b="1" dirty="0" smtClean="0">
                <a:latin typeface="Helvetica Neue" charset="0"/>
                <a:ea typeface="Helvetica Neue" charset="0"/>
                <a:cs typeface="Helvetica Neue" charset="0"/>
              </a:rPr>
              <a:t>Focus on Independent Music</a:t>
            </a:r>
            <a:endParaRPr lang="en-US" b="1" dirty="0" smtClean="0">
              <a:latin typeface="Helvetica Neue" charset="0"/>
              <a:ea typeface="Helvetica Neue" charset="0"/>
              <a:cs typeface="Helvetica Neue" charset="0"/>
            </a:endParaRPr>
          </a:p>
          <a:p>
            <a:pPr lvl="1"/>
            <a:r>
              <a:rPr lang="en-US" dirty="0" smtClean="0">
                <a:latin typeface="Helvetica Neue" charset="0"/>
                <a:ea typeface="Helvetica Neue" charset="0"/>
                <a:cs typeface="Helvetica Neue" charset="0"/>
              </a:rPr>
              <a:t>Provides opportunities to local individuals</a:t>
            </a:r>
          </a:p>
          <a:p>
            <a:pPr lvl="1"/>
            <a:r>
              <a:rPr lang="en-US" dirty="0" smtClean="0">
                <a:latin typeface="Helvetica Neue" charset="0"/>
                <a:ea typeface="Helvetica Neue" charset="0"/>
                <a:cs typeface="Helvetica Neue" charset="0"/>
              </a:rPr>
              <a:t>“Building </a:t>
            </a:r>
            <a:r>
              <a:rPr lang="en-US" dirty="0">
                <a:latin typeface="Helvetica Neue" charset="0"/>
                <a:ea typeface="Helvetica Neue" charset="0"/>
                <a:cs typeface="Helvetica Neue" charset="0"/>
              </a:rPr>
              <a:t>community and placing a high value on music </a:t>
            </a:r>
            <a:r>
              <a:rPr lang="en-US" dirty="0" smtClean="0">
                <a:latin typeface="Helvetica Neue" charset="0"/>
                <a:ea typeface="Helvetica Neue" charset="0"/>
                <a:cs typeface="Helvetica Neue" charset="0"/>
              </a:rPr>
              <a:t>discovery” – Adam </a:t>
            </a:r>
            <a:r>
              <a:rPr lang="en-US" dirty="0" err="1" smtClean="0">
                <a:latin typeface="Helvetica Neue" charset="0"/>
                <a:ea typeface="Helvetica Neue" charset="0"/>
                <a:cs typeface="Helvetica Neue" charset="0"/>
              </a:rPr>
              <a:t>Zacks</a:t>
            </a:r>
            <a:endParaRPr lang="en-US" dirty="0" smtClean="0">
              <a:latin typeface="Helvetica Neue" charset="0"/>
              <a:ea typeface="Helvetica Neue" charset="0"/>
              <a:cs typeface="Helvetica Neue" charset="0"/>
            </a:endParaRPr>
          </a:p>
          <a:p>
            <a:endParaRPr lang="en-US" b="1" dirty="0" smtClean="0">
              <a:latin typeface="Helvetica Neue" charset="0"/>
              <a:ea typeface="Helvetica Neue" charset="0"/>
              <a:cs typeface="Helvetica Neue" charset="0"/>
            </a:endParaRPr>
          </a:p>
          <a:p>
            <a:pPr marL="0" indent="0">
              <a:buNone/>
            </a:pPr>
            <a:r>
              <a:rPr lang="en-US" b="1" dirty="0" smtClean="0">
                <a:latin typeface="Helvetica Neue" charset="0"/>
                <a:ea typeface="Helvetica Neue" charset="0"/>
                <a:cs typeface="Helvetica Neue" charset="0"/>
              </a:rPr>
              <a:t>Stronger Local </a:t>
            </a:r>
            <a:r>
              <a:rPr lang="en-US" b="1" dirty="0" smtClean="0">
                <a:latin typeface="Helvetica Neue" charset="0"/>
                <a:ea typeface="Helvetica Neue" charset="0"/>
                <a:cs typeface="Helvetica Neue" charset="0"/>
              </a:rPr>
              <a:t>Scene</a:t>
            </a:r>
            <a:endParaRPr lang="en-US" dirty="0">
              <a:latin typeface="Helvetica Neue" charset="0"/>
              <a:ea typeface="Helvetica Neue" charset="0"/>
              <a:cs typeface="Helvetica Neue" charset="0"/>
            </a:endParaRPr>
          </a:p>
          <a:p>
            <a:endParaRPr lang="en-US" b="1" dirty="0">
              <a:latin typeface="Helvetica Neue" charset="0"/>
              <a:ea typeface="Helvetica Neue" charset="0"/>
              <a:cs typeface="Helvetica Neue" charset="0"/>
            </a:endParaRPr>
          </a:p>
        </p:txBody>
      </p:sp>
    </p:spTree>
    <p:extLst>
      <p:ext uri="{BB962C8B-B14F-4D97-AF65-F5344CB8AC3E}">
        <p14:creationId xmlns:p14="http://schemas.microsoft.com/office/powerpoint/2010/main" val="7418351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5DEE"/>
                </a:solidFill>
                <a:latin typeface="Helvetica Neue" charset="0"/>
                <a:ea typeface="Helvetica Neue" charset="0"/>
                <a:cs typeface="Helvetica Neue" charset="0"/>
              </a:rPr>
              <a:t>Scene Building</a:t>
            </a:r>
            <a:endParaRPr lang="en-US" b="1" dirty="0">
              <a:solidFill>
                <a:srgbClr val="005DEE"/>
              </a:solidFill>
              <a:latin typeface="Helvetica Neue" charset="0"/>
              <a:ea typeface="Helvetica Neue" charset="0"/>
              <a:cs typeface="Helvetica Neue" charset="0"/>
            </a:endParaRPr>
          </a:p>
        </p:txBody>
      </p:sp>
      <p:sp>
        <p:nvSpPr>
          <p:cNvPr id="3" name="Content Placeholder 2"/>
          <p:cNvSpPr>
            <a:spLocks noGrp="1"/>
          </p:cNvSpPr>
          <p:nvPr>
            <p:ph idx="1"/>
          </p:nvPr>
        </p:nvSpPr>
        <p:spPr/>
        <p:txBody>
          <a:bodyPr>
            <a:normAutofit/>
          </a:bodyPr>
          <a:lstStyle/>
          <a:p>
            <a:pPr marL="0" indent="0">
              <a:buNone/>
            </a:pPr>
            <a:r>
              <a:rPr lang="en-US" b="1" dirty="0">
                <a:latin typeface="Helvetica Neue" charset="0"/>
                <a:ea typeface="Helvetica Neue" charset="0"/>
                <a:cs typeface="Helvetica Neue" charset="0"/>
              </a:rPr>
              <a:t>What would be evidence of a scene in </a:t>
            </a:r>
            <a:r>
              <a:rPr lang="en-US" b="1" dirty="0">
                <a:latin typeface="Helvetica Neue" charset="0"/>
                <a:ea typeface="Helvetica Neue" charset="0"/>
                <a:cs typeface="Helvetica Neue" charset="0"/>
              </a:rPr>
              <a:t>E</a:t>
            </a:r>
            <a:r>
              <a:rPr lang="en-US" b="1" dirty="0" smtClean="0">
                <a:latin typeface="Helvetica Neue" charset="0"/>
                <a:ea typeface="Helvetica Neue" charset="0"/>
                <a:cs typeface="Helvetica Neue" charset="0"/>
              </a:rPr>
              <a:t>llensburg</a:t>
            </a:r>
            <a:r>
              <a:rPr lang="en-US" b="1" dirty="0">
                <a:latin typeface="Helvetica Neue" charset="0"/>
                <a:ea typeface="Helvetica Neue" charset="0"/>
                <a:cs typeface="Helvetica Neue" charset="0"/>
              </a:rPr>
              <a:t>?</a:t>
            </a:r>
          </a:p>
          <a:p>
            <a:pPr lvl="1"/>
            <a:r>
              <a:rPr lang="en-US" dirty="0" smtClean="0">
                <a:latin typeface="Helvetica Neue" charset="0"/>
                <a:ea typeface="Helvetica Neue" charset="0"/>
                <a:cs typeface="Helvetica Neue" charset="0"/>
              </a:rPr>
              <a:t>more gigs</a:t>
            </a:r>
            <a:r>
              <a:rPr lang="en-US" dirty="0">
                <a:latin typeface="Helvetica Neue" charset="0"/>
                <a:ea typeface="Helvetica Neue" charset="0"/>
                <a:cs typeface="Helvetica Neue" charset="0"/>
              </a:rPr>
              <a:t>, observable-&gt; advertisements</a:t>
            </a:r>
          </a:p>
          <a:p>
            <a:pPr lvl="1"/>
            <a:r>
              <a:rPr lang="en-US" dirty="0" smtClean="0">
                <a:latin typeface="Helvetica Neue" charset="0"/>
                <a:ea typeface="Helvetica Neue" charset="0"/>
                <a:cs typeface="Helvetica Neue" charset="0"/>
              </a:rPr>
              <a:t>independent </a:t>
            </a:r>
            <a:r>
              <a:rPr lang="en-US" dirty="0">
                <a:latin typeface="Helvetica Neue" charset="0"/>
                <a:ea typeface="Helvetica Neue" charset="0"/>
                <a:cs typeface="Helvetica Neue" charset="0"/>
              </a:rPr>
              <a:t>programming on campus radio</a:t>
            </a:r>
          </a:p>
          <a:p>
            <a:pPr lvl="1"/>
            <a:r>
              <a:rPr lang="en-US" dirty="0" smtClean="0">
                <a:latin typeface="Helvetica Neue" charset="0"/>
                <a:ea typeface="Helvetica Neue" charset="0"/>
                <a:cs typeface="Helvetica Neue" charset="0"/>
              </a:rPr>
              <a:t>space </a:t>
            </a:r>
            <a:r>
              <a:rPr lang="en-US" dirty="0">
                <a:latin typeface="Helvetica Neue" charset="0"/>
                <a:ea typeface="Helvetica Neue" charset="0"/>
                <a:cs typeface="Helvetica Neue" charset="0"/>
              </a:rPr>
              <a:t>where independent artists can congregate</a:t>
            </a:r>
          </a:p>
          <a:p>
            <a:pPr marL="0" indent="0">
              <a:buNone/>
            </a:pPr>
            <a:endParaRPr lang="en-US" dirty="0" smtClean="0">
              <a:latin typeface="Helvetica Neue" charset="0"/>
              <a:ea typeface="Helvetica Neue" charset="0"/>
              <a:cs typeface="Helvetica Neue" charset="0"/>
            </a:endParaRPr>
          </a:p>
          <a:p>
            <a:pPr marL="0" indent="0">
              <a:buNone/>
            </a:pPr>
            <a:endParaRPr lang="en-US" dirty="0" smtClean="0">
              <a:latin typeface="Helvetica Neue" charset="0"/>
              <a:ea typeface="Helvetica Neue" charset="0"/>
              <a:cs typeface="Helvetica Neue" charset="0"/>
            </a:endParaRPr>
          </a:p>
          <a:p>
            <a:pPr marL="0" indent="0">
              <a:buNone/>
            </a:pPr>
            <a:r>
              <a:rPr lang="en-US" b="1" dirty="0" smtClean="0">
                <a:latin typeface="Helvetica Neue" charset="0"/>
                <a:ea typeface="Helvetica Neue" charset="0"/>
                <a:cs typeface="Helvetica Neue" charset="0"/>
              </a:rPr>
              <a:t>How does this celebration build a scene?</a:t>
            </a:r>
          </a:p>
          <a:p>
            <a:pPr lvl="1"/>
            <a:r>
              <a:rPr lang="en-US" dirty="0" smtClean="0">
                <a:latin typeface="Helvetica Neue" charset="0"/>
                <a:ea typeface="Helvetica Neue" charset="0"/>
                <a:cs typeface="Helvetica Neue" charset="0"/>
              </a:rPr>
              <a:t>Focal point for people to congregate, meet, share – Adam </a:t>
            </a:r>
            <a:r>
              <a:rPr lang="en-US" dirty="0" err="1" smtClean="0">
                <a:latin typeface="Helvetica Neue" charset="0"/>
                <a:ea typeface="Helvetica Neue" charset="0"/>
                <a:cs typeface="Helvetica Neue" charset="0"/>
              </a:rPr>
              <a:t>Zacks</a:t>
            </a:r>
            <a:endParaRPr lang="en-US" dirty="0" smtClean="0">
              <a:latin typeface="Helvetica Neue" charset="0"/>
              <a:ea typeface="Helvetica Neue" charset="0"/>
              <a:cs typeface="Helvetica Neue" charset="0"/>
            </a:endParaRPr>
          </a:p>
          <a:p>
            <a:pPr lvl="1"/>
            <a:endParaRPr lang="en-US" dirty="0">
              <a:latin typeface="Helvetica Neue" charset="0"/>
              <a:ea typeface="Helvetica Neue" charset="0"/>
              <a:cs typeface="Helvetica Neue" charset="0"/>
            </a:endParaRPr>
          </a:p>
        </p:txBody>
      </p:sp>
    </p:spTree>
    <p:extLst>
      <p:ext uri="{BB962C8B-B14F-4D97-AF65-F5344CB8AC3E}">
        <p14:creationId xmlns:p14="http://schemas.microsoft.com/office/powerpoint/2010/main" val="17371347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6105"/>
            <a:ext cx="10515600" cy="1325563"/>
          </a:xfrm>
        </p:spPr>
        <p:txBody>
          <a:bodyPr/>
          <a:lstStyle/>
          <a:p>
            <a:r>
              <a:rPr lang="en-US" b="1" dirty="0" smtClean="0">
                <a:solidFill>
                  <a:srgbClr val="005DEE"/>
                </a:solidFill>
                <a:latin typeface="Helvetica Neue" charset="0"/>
                <a:ea typeface="Helvetica Neue" charset="0"/>
                <a:cs typeface="Helvetica Neue" charset="0"/>
              </a:rPr>
              <a:t>Origins/Timeline</a:t>
            </a:r>
            <a:endParaRPr lang="en-US" b="1" dirty="0">
              <a:solidFill>
                <a:srgbClr val="005DEE"/>
              </a:solidFill>
              <a:latin typeface="Helvetica Neue" charset="0"/>
              <a:ea typeface="Helvetica Neue" charset="0"/>
              <a:cs typeface="Helvetica Neue" charset="0"/>
            </a:endParaRPr>
          </a:p>
        </p:txBody>
      </p:sp>
      <p:sp>
        <p:nvSpPr>
          <p:cNvPr id="3" name="Content Placeholder 2"/>
          <p:cNvSpPr>
            <a:spLocks noGrp="1"/>
          </p:cNvSpPr>
          <p:nvPr>
            <p:ph idx="1"/>
          </p:nvPr>
        </p:nvSpPr>
        <p:spPr/>
        <p:txBody>
          <a:bodyPr/>
          <a:lstStyle/>
          <a:p>
            <a:pPr marL="0" indent="0">
              <a:buNone/>
            </a:pPr>
            <a:r>
              <a:rPr lang="en-US" b="1" dirty="0" smtClean="0">
                <a:latin typeface="Helvetica Neue" charset="0"/>
                <a:ea typeface="Helvetica Neue" charset="0"/>
                <a:cs typeface="Helvetica Neue" charset="0"/>
              </a:rPr>
              <a:t>January 2018</a:t>
            </a:r>
          </a:p>
          <a:p>
            <a:r>
              <a:rPr lang="en-US" sz="2400" dirty="0" smtClean="0">
                <a:latin typeface="Helvetica Neue" charset="0"/>
                <a:ea typeface="Helvetica Neue" charset="0"/>
                <a:cs typeface="Helvetica Neue" charset="0"/>
              </a:rPr>
              <a:t>Brought idea to Dr. Samples; said “No</a:t>
            </a:r>
            <a:r>
              <a:rPr lang="en-US" sz="2400" dirty="0" smtClean="0">
                <a:latin typeface="Helvetica Neue" charset="0"/>
                <a:ea typeface="Helvetica Neue" charset="0"/>
                <a:cs typeface="Helvetica Neue" charset="0"/>
              </a:rPr>
              <a:t>”</a:t>
            </a:r>
            <a:endParaRPr lang="en-US" sz="2400" dirty="0" smtClean="0">
              <a:latin typeface="Helvetica Neue" charset="0"/>
              <a:ea typeface="Helvetica Neue" charset="0"/>
              <a:cs typeface="Helvetica Neue" charset="0"/>
            </a:endParaRPr>
          </a:p>
          <a:p>
            <a:r>
              <a:rPr lang="en-US" sz="2400" dirty="0" smtClean="0">
                <a:latin typeface="Helvetica Neue" charset="0"/>
                <a:ea typeface="Helvetica Neue" charset="0"/>
                <a:cs typeface="Helvetica Neue" charset="0"/>
              </a:rPr>
              <a:t>Brought idea to Academic Advisor; “No</a:t>
            </a:r>
            <a:r>
              <a:rPr lang="en-US" sz="2400" dirty="0" smtClean="0">
                <a:latin typeface="Helvetica Neue" charset="0"/>
                <a:ea typeface="Helvetica Neue" charset="0"/>
                <a:cs typeface="Helvetica Neue" charset="0"/>
              </a:rPr>
              <a:t>”</a:t>
            </a:r>
            <a:endParaRPr lang="en-US" sz="2400" dirty="0" smtClean="0">
              <a:latin typeface="Helvetica Neue" charset="0"/>
              <a:ea typeface="Helvetica Neue" charset="0"/>
              <a:cs typeface="Helvetica Neue" charset="0"/>
            </a:endParaRPr>
          </a:p>
          <a:p>
            <a:endParaRPr lang="en-US" sz="2400" b="1" dirty="0">
              <a:latin typeface="Helvetica Neue" charset="0"/>
              <a:ea typeface="Helvetica Neue" charset="0"/>
              <a:cs typeface="Helvetica Neue" charset="0"/>
            </a:endParaRPr>
          </a:p>
          <a:p>
            <a:endParaRPr lang="en-US" dirty="0">
              <a:latin typeface="Helvetica Neue" charset="0"/>
              <a:ea typeface="Helvetica Neue" charset="0"/>
              <a:cs typeface="Helvetica Neue" charset="0"/>
            </a:endParaRPr>
          </a:p>
          <a:p>
            <a:pPr marL="0" indent="0">
              <a:buNone/>
            </a:pPr>
            <a:r>
              <a:rPr lang="en-US" b="1" dirty="0" smtClean="0">
                <a:latin typeface="Helvetica Neue" charset="0"/>
                <a:ea typeface="Helvetica Neue" charset="0"/>
                <a:cs typeface="Helvetica Neue" charset="0"/>
              </a:rPr>
              <a:t>April/May 2018</a:t>
            </a:r>
          </a:p>
          <a:p>
            <a:r>
              <a:rPr lang="en-US" sz="2400" dirty="0" smtClean="0">
                <a:latin typeface="Helvetica Neue" charset="0"/>
                <a:ea typeface="Helvetica Neue" charset="0"/>
                <a:cs typeface="Helvetica Neue" charset="0"/>
              </a:rPr>
              <a:t>Spear-headed </a:t>
            </a:r>
            <a:r>
              <a:rPr lang="en-US" sz="2400" dirty="0" smtClean="0">
                <a:latin typeface="Helvetica Neue" charset="0"/>
                <a:ea typeface="Helvetica Neue" charset="0"/>
                <a:cs typeface="Helvetica Neue" charset="0"/>
              </a:rPr>
              <a:t>guest speaker </a:t>
            </a:r>
            <a:r>
              <a:rPr lang="en-US" sz="2400" dirty="0" smtClean="0">
                <a:latin typeface="Helvetica Neue" charset="0"/>
                <a:ea typeface="Helvetica Neue" charset="0"/>
                <a:cs typeface="Helvetica Neue" charset="0"/>
              </a:rPr>
              <a:t>event</a:t>
            </a:r>
            <a:endParaRPr lang="en-US" sz="2400" dirty="0">
              <a:latin typeface="Helvetica Neue" charset="0"/>
              <a:ea typeface="Helvetica Neue" charset="0"/>
              <a:cs typeface="Helvetica Neue" charset="0"/>
            </a:endParaRPr>
          </a:p>
          <a:p>
            <a:r>
              <a:rPr lang="en-US" sz="2400" dirty="0" smtClean="0">
                <a:latin typeface="Helvetica Neue" charset="0"/>
                <a:ea typeface="Helvetica Neue" charset="0"/>
                <a:cs typeface="Helvetica Neue" charset="0"/>
              </a:rPr>
              <a:t>Brought </a:t>
            </a:r>
            <a:r>
              <a:rPr lang="en-US" sz="2400" dirty="0" smtClean="0">
                <a:latin typeface="Helvetica Neue" charset="0"/>
                <a:ea typeface="Helvetica Neue" charset="0"/>
                <a:cs typeface="Helvetica Neue" charset="0"/>
              </a:rPr>
              <a:t>Idea to </a:t>
            </a:r>
            <a:r>
              <a:rPr lang="en-US" sz="2400" dirty="0" err="1" smtClean="0">
                <a:latin typeface="Helvetica Neue" charset="0"/>
                <a:ea typeface="Helvetica Neue" charset="0"/>
                <a:cs typeface="Helvetica Neue" charset="0"/>
              </a:rPr>
              <a:t>Robbi</a:t>
            </a:r>
            <a:r>
              <a:rPr lang="en-US" sz="2400" dirty="0">
                <a:latin typeface="Helvetica Neue" charset="0"/>
                <a:ea typeface="Helvetica Neue" charset="0"/>
                <a:cs typeface="Helvetica Neue" charset="0"/>
              </a:rPr>
              <a:t>;</a:t>
            </a:r>
            <a:r>
              <a:rPr lang="en-US" sz="2400" dirty="0" smtClean="0">
                <a:latin typeface="Helvetica Neue" charset="0"/>
                <a:ea typeface="Helvetica Neue" charset="0"/>
                <a:cs typeface="Helvetica Neue" charset="0"/>
              </a:rPr>
              <a:t> big </a:t>
            </a:r>
            <a:r>
              <a:rPr lang="en-US" sz="2400" dirty="0" smtClean="0">
                <a:latin typeface="Helvetica Neue" charset="0"/>
                <a:ea typeface="Helvetica Neue" charset="0"/>
                <a:cs typeface="Helvetica Neue" charset="0"/>
              </a:rPr>
              <a:t>yes</a:t>
            </a:r>
            <a:endParaRPr lang="en-US" sz="2400" dirty="0" smtClean="0">
              <a:latin typeface="Helvetica Neue" charset="0"/>
              <a:ea typeface="Helvetica Neue" charset="0"/>
              <a:cs typeface="Helvetica Neue" charset="0"/>
            </a:endParaRPr>
          </a:p>
          <a:p>
            <a:r>
              <a:rPr lang="en-US" sz="2400" dirty="0" smtClean="0">
                <a:latin typeface="Helvetica Neue" charset="0"/>
                <a:ea typeface="Helvetica Neue" charset="0"/>
                <a:cs typeface="Helvetica Neue" charset="0"/>
              </a:rPr>
              <a:t>Dr. Samples now convinced</a:t>
            </a:r>
            <a:endParaRPr lang="en-US" sz="2400" dirty="0">
              <a:latin typeface="Helvetica Neue" charset="0"/>
              <a:ea typeface="Helvetica Neue" charset="0"/>
              <a:cs typeface="Helvetica Neue" charset="0"/>
            </a:endParaRPr>
          </a:p>
        </p:txBody>
      </p:sp>
    </p:spTree>
    <p:extLst>
      <p:ext uri="{BB962C8B-B14F-4D97-AF65-F5344CB8AC3E}">
        <p14:creationId xmlns:p14="http://schemas.microsoft.com/office/powerpoint/2010/main" val="20129709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5DEE"/>
                </a:solidFill>
                <a:latin typeface="Helvetica Neue" charset="0"/>
                <a:ea typeface="Helvetica Neue" charset="0"/>
                <a:cs typeface="Helvetica Neue" charset="0"/>
              </a:rPr>
              <a:t>Origins/Timeline</a:t>
            </a:r>
            <a:endParaRPr lang="en-US" dirty="0"/>
          </a:p>
        </p:txBody>
      </p:sp>
      <p:sp>
        <p:nvSpPr>
          <p:cNvPr id="3" name="Content Placeholder 2"/>
          <p:cNvSpPr>
            <a:spLocks noGrp="1"/>
          </p:cNvSpPr>
          <p:nvPr>
            <p:ph idx="1"/>
          </p:nvPr>
        </p:nvSpPr>
        <p:spPr/>
        <p:txBody>
          <a:bodyPr/>
          <a:lstStyle/>
          <a:p>
            <a:pPr marL="0" indent="0">
              <a:buNone/>
            </a:pPr>
            <a:r>
              <a:rPr lang="en-US" b="1" smtClean="0">
                <a:latin typeface="Helvetica Neue" charset="0"/>
                <a:ea typeface="Helvetica Neue" charset="0"/>
                <a:cs typeface="Helvetica Neue" charset="0"/>
              </a:rPr>
              <a:t>June/July 2018</a:t>
            </a:r>
          </a:p>
          <a:p>
            <a:r>
              <a:rPr lang="en-US" sz="2400" smtClean="0">
                <a:latin typeface="Helvetica Neue" charset="0"/>
                <a:ea typeface="Helvetica Neue" charset="0"/>
                <a:cs typeface="Helvetica Neue" charset="0"/>
              </a:rPr>
              <a:t>Consultation with Lawrence Danton</a:t>
            </a:r>
          </a:p>
          <a:p>
            <a:endParaRPr lang="en-US" sz="2400" smtClean="0">
              <a:latin typeface="Helvetica Neue" charset="0"/>
              <a:ea typeface="Helvetica Neue" charset="0"/>
              <a:cs typeface="Helvetica Neue" charset="0"/>
            </a:endParaRPr>
          </a:p>
          <a:p>
            <a:endParaRPr lang="en-US" sz="2400" smtClean="0">
              <a:latin typeface="Helvetica Neue" charset="0"/>
              <a:ea typeface="Helvetica Neue" charset="0"/>
              <a:cs typeface="Helvetica Neue" charset="0"/>
            </a:endParaRPr>
          </a:p>
          <a:p>
            <a:pPr marL="0" indent="0">
              <a:buNone/>
            </a:pPr>
            <a:r>
              <a:rPr lang="en-US" b="1" smtClean="0">
                <a:latin typeface="Helvetica Neue" charset="0"/>
                <a:ea typeface="Helvetica Neue" charset="0"/>
                <a:cs typeface="Helvetica Neue" charset="0"/>
              </a:rPr>
              <a:t>August 2018</a:t>
            </a:r>
          </a:p>
          <a:p>
            <a:r>
              <a:rPr lang="en-US" sz="2400" smtClean="0">
                <a:latin typeface="Helvetica Neue" charset="0"/>
                <a:ea typeface="Helvetica Neue" charset="0"/>
                <a:cs typeface="Helvetica Neue" charset="0"/>
              </a:rPr>
              <a:t>Meeting with Portia Sabin</a:t>
            </a:r>
          </a:p>
          <a:p>
            <a:r>
              <a:rPr lang="en-US" sz="2400" smtClean="0">
                <a:latin typeface="Helvetica Neue" charset="0"/>
                <a:ea typeface="Helvetica Neue" charset="0"/>
                <a:cs typeface="Helvetica Neue" charset="0"/>
              </a:rPr>
              <a:t>Mercer &amp; Summit Block Party - Christen</a:t>
            </a:r>
          </a:p>
          <a:p>
            <a:pPr marL="0" indent="0">
              <a:buNone/>
            </a:pPr>
            <a:endParaRPr lang="en-US" sz="2400" dirty="0">
              <a:latin typeface="Helvetica Neue" charset="0"/>
              <a:ea typeface="Helvetica Neue" charset="0"/>
              <a:cs typeface="Helvetica Neue" charset="0"/>
            </a:endParaRPr>
          </a:p>
        </p:txBody>
      </p:sp>
    </p:spTree>
    <p:extLst>
      <p:ext uri="{BB962C8B-B14F-4D97-AF65-F5344CB8AC3E}">
        <p14:creationId xmlns:p14="http://schemas.microsoft.com/office/powerpoint/2010/main" val="809224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3662</TotalTime>
  <Words>1230</Words>
  <Application>Microsoft Macintosh PowerPoint</Application>
  <PresentationFormat>Widescreen</PresentationFormat>
  <Paragraphs>265</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Helvetica Neue</vt:lpstr>
      <vt:lpstr>Office Theme</vt:lpstr>
      <vt:lpstr>How I Started a  Music Festival  at CWU:</vt:lpstr>
      <vt:lpstr>How I Started a  Music Festival  at CWU:</vt:lpstr>
      <vt:lpstr>Advisors and Other Key People</vt:lpstr>
      <vt:lpstr>Definitions</vt:lpstr>
      <vt:lpstr>Vision</vt:lpstr>
      <vt:lpstr>Observable Needs</vt:lpstr>
      <vt:lpstr>Scene Building</vt:lpstr>
      <vt:lpstr>Origins/Timeline</vt:lpstr>
      <vt:lpstr>Origins/Timeline</vt:lpstr>
      <vt:lpstr>Origins/Timeline</vt:lpstr>
      <vt:lpstr>Origins/Timeline</vt:lpstr>
      <vt:lpstr>Origins/Timeline</vt:lpstr>
      <vt:lpstr>Origins/Timeline</vt:lpstr>
      <vt:lpstr>Minimum Viable Product (MVP)</vt:lpstr>
      <vt:lpstr>Event Final</vt:lpstr>
      <vt:lpstr>PowerPoint Presentation</vt:lpstr>
      <vt:lpstr>Budget</vt:lpstr>
      <vt:lpstr>Where to Go in the Future</vt:lpstr>
      <vt:lpstr>PowerPoint Presentation</vt:lpstr>
      <vt:lpstr>How I Helped Start a Music Celebration  at CWU: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I Started a Music Festival at CWU:</dc:title>
  <dc:creator>Peregrine Spane</dc:creator>
  <cp:lastModifiedBy>Peregrine Spane</cp:lastModifiedBy>
  <cp:revision>37</cp:revision>
  <dcterms:created xsi:type="dcterms:W3CDTF">2019-05-05T17:22:50Z</dcterms:created>
  <dcterms:modified xsi:type="dcterms:W3CDTF">2019-05-14T21:35:56Z</dcterms:modified>
</cp:coreProperties>
</file>