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b="1"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45599"/>
            <a:ext cx="368504" cy="381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5">
            <a:hueOff val="243286"/>
            <a:satOff val="19694"/>
            <a:lumOff val="-1338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Finding Employment…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defTabSz="543305">
              <a:defRPr b="1" sz="7440">
                <a:latin typeface="Helvetica"/>
                <a:ea typeface="Helvetica"/>
                <a:cs typeface="Helvetica"/>
                <a:sym typeface="Helvetica"/>
              </a:defRPr>
            </a:pPr>
            <a:r>
              <a:t>Finding Employment</a:t>
            </a:r>
          </a:p>
          <a:p>
            <a:pPr defTabSz="543305">
              <a:defRPr b="1" sz="7440">
                <a:latin typeface="Helvetica"/>
                <a:ea typeface="Helvetica"/>
                <a:cs typeface="Helvetica"/>
                <a:sym typeface="Helvetica"/>
              </a:defRPr>
            </a:pPr>
            <a:r>
              <a:t>Accessibility for PWDs</a:t>
            </a:r>
          </a:p>
        </p:txBody>
      </p:sp>
      <p:sp>
        <p:nvSpPr>
          <p:cNvPr id="120" name="ASP 485 Accessibility Studies Capstone…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344677">
              <a:defRPr sz="2241"/>
            </a:pPr>
            <a:r>
              <a:t>ASP 485 Accessibility Studies Capstone</a:t>
            </a:r>
          </a:p>
          <a:p>
            <a:pPr defTabSz="344677">
              <a:defRPr sz="2241"/>
            </a:pPr>
            <a:r>
              <a:t>Cumulative Research Project</a:t>
            </a:r>
          </a:p>
          <a:p>
            <a:pPr defTabSz="344677">
              <a:defRPr sz="2241"/>
            </a:pPr>
            <a:r>
              <a:t>Michael Riggin</a:t>
            </a:r>
          </a:p>
        </p:txBody>
      </p:sp>
      <p:pic>
        <p:nvPicPr>
          <p:cNvPr id="121" name="Image Gallery" descr="Image Gallery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63099" y="8256338"/>
            <a:ext cx="2794001" cy="5892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5">
            <a:hueOff val="243286"/>
            <a:satOff val="19694"/>
            <a:lumOff val="-1338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employee-disabled-person-wheelchair-working-computer-table-hands-man-concept-protection-rights-persons-103254436.jpg" descr="employee-disabled-person-wheelchair-working-computer-table-hands-man-concept-protection-rights-persons-103254436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568" t="0" r="568" b="0"/>
          <a:stretch>
            <a:fillRect/>
          </a:stretch>
        </p:blipFill>
        <p:spPr>
          <a:xfrm>
            <a:off x="6718300" y="3943051"/>
            <a:ext cx="5334000" cy="3581998"/>
          </a:xfrm>
          <a:prstGeom prst="rect">
            <a:avLst/>
          </a:prstGeom>
        </p:spPr>
      </p:pic>
      <p:sp>
        <p:nvSpPr>
          <p:cNvPr id="124" name="A vulnerable popul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b="1" sz="76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 vulnerable population</a:t>
            </a:r>
          </a:p>
        </p:txBody>
      </p:sp>
      <p:sp>
        <p:nvSpPr>
          <p:cNvPr id="125" name="Barriers to FUNCTIONALITY, PHYSICALITY, SOCIETY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Barriers to FUNCTIONALITY, PHYSICALITY, SOCIETY</a:t>
            </a:r>
          </a:p>
          <a:p>
            <a:pPr/>
            <a:r>
              <a:t>Less than 20% of the total population of PWDs are employed in the USA </a:t>
            </a:r>
          </a:p>
          <a:p>
            <a:pPr/>
            <a:r>
              <a:t>1 in 5 people in the US have been living with a disability or will experience disabilities in their lifetime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5">
            <a:hueOff val="243286"/>
            <a:satOff val="19694"/>
            <a:lumOff val="-1338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Why hire PWD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Why hire PWDs?</a:t>
            </a:r>
          </a:p>
        </p:txBody>
      </p:sp>
      <p:sp>
        <p:nvSpPr>
          <p:cNvPr id="128" name="Staying power &amp; relevance for your company…"/>
          <p:cNvSpPr txBox="1"/>
          <p:nvPr>
            <p:ph type="body" idx="1"/>
          </p:nvPr>
        </p:nvSpPr>
        <p:spPr>
          <a:xfrm>
            <a:off x="484218" y="1733550"/>
            <a:ext cx="11099801" cy="6286501"/>
          </a:xfrm>
          <a:prstGeom prst="rect">
            <a:avLst/>
          </a:prstGeom>
        </p:spPr>
        <p:txBody>
          <a:bodyPr/>
          <a:lstStyle/>
          <a:p>
            <a:pPr/>
            <a:r>
              <a:t>Staying power &amp; relevance for your company</a:t>
            </a:r>
          </a:p>
          <a:p>
            <a:pPr/>
            <a:r>
              <a:t>Reliable, Attention to detail, and Ability to work independently</a:t>
            </a:r>
          </a:p>
          <a:p>
            <a:pPr/>
            <a:r>
              <a:t>Inclusivity &amp; bottom line</a:t>
            </a:r>
          </a:p>
        </p:txBody>
      </p:sp>
      <p:pic>
        <p:nvPicPr>
          <p:cNvPr id="129" name="Image Gallery" descr="Image Gallery"/>
          <p:cNvPicPr>
            <a:picLocks noChangeAspect="1"/>
          </p:cNvPicPr>
          <p:nvPr/>
        </p:nvPicPr>
        <p:blipFill>
          <a:blip r:embed="rId2">
            <a:extLst/>
          </a:blip>
          <a:srcRect l="6449" t="8344" r="6449" b="8344"/>
          <a:stretch>
            <a:fillRect/>
          </a:stretch>
        </p:blipFill>
        <p:spPr>
          <a:xfrm>
            <a:off x="6638822" y="5253729"/>
            <a:ext cx="6092471" cy="41837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5">
            <a:hueOff val="243286"/>
            <a:satOff val="19694"/>
            <a:lumOff val="-1338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Why aren’t employers hiring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b="1" sz="664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Why aren’t employers hiring?</a:t>
            </a:r>
          </a:p>
        </p:txBody>
      </p:sp>
      <p:sp>
        <p:nvSpPr>
          <p:cNvPr id="132" name="Unemployment is at 8% for PWDs willing to work…"/>
          <p:cNvSpPr txBox="1"/>
          <p:nvPr>
            <p:ph type="body" idx="1"/>
          </p:nvPr>
        </p:nvSpPr>
        <p:spPr>
          <a:xfrm>
            <a:off x="952500" y="1733550"/>
            <a:ext cx="11099801" cy="6286501"/>
          </a:xfrm>
          <a:prstGeom prst="rect">
            <a:avLst/>
          </a:prstGeom>
        </p:spPr>
        <p:txBody>
          <a:bodyPr/>
          <a:lstStyle/>
          <a:p>
            <a:pPr/>
            <a:r>
              <a:t>Unemployment is at 8% for PWDs willing to work</a:t>
            </a:r>
          </a:p>
          <a:p>
            <a:pPr/>
            <a:r>
              <a:t>ADA of 1990 protects PWDs against employment discrimination</a:t>
            </a:r>
          </a:p>
          <a:p>
            <a:pPr/>
            <a:r>
              <a:t>Stigma and prejudice</a:t>
            </a:r>
          </a:p>
        </p:txBody>
      </p:sp>
      <p:pic>
        <p:nvPicPr>
          <p:cNvPr id="133" name="Image Gallery" descr="Image Gallery"/>
          <p:cNvPicPr>
            <a:picLocks noChangeAspect="1"/>
          </p:cNvPicPr>
          <p:nvPr/>
        </p:nvPicPr>
        <p:blipFill>
          <a:blip r:embed="rId2">
            <a:extLst/>
          </a:blip>
          <a:srcRect l="4230" t="0" r="4230" b="0"/>
          <a:stretch>
            <a:fillRect/>
          </a:stretch>
        </p:blipFill>
        <p:spPr>
          <a:xfrm>
            <a:off x="7223270" y="5552004"/>
            <a:ext cx="5347412" cy="38824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5">
            <a:hueOff val="243286"/>
            <a:satOff val="19694"/>
            <a:lumOff val="-1338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ommunity Leade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Community Leaders</a:t>
            </a:r>
          </a:p>
        </p:txBody>
      </p:sp>
      <p:sp>
        <p:nvSpPr>
          <p:cNvPr id="136" name="273 PWDs in Yakima County connected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80999" indent="-380999">
              <a:defRPr sz="3800"/>
            </a:pPr>
            <a:r>
              <a:t>273 PWDs in Yakima County connected</a:t>
            </a:r>
          </a:p>
          <a:p>
            <a:pPr marL="380999" indent="-380999">
              <a:defRPr sz="3800"/>
            </a:pPr>
            <a:r>
              <a:t>Over 389 PWDs wait-listed to receive services</a:t>
            </a:r>
          </a:p>
        </p:txBody>
      </p:sp>
      <p:pic>
        <p:nvPicPr>
          <p:cNvPr id="137" name="Image Gallery" descr="Image Gallery"/>
          <p:cNvPicPr>
            <a:picLocks noChangeAspect="1"/>
          </p:cNvPicPr>
          <p:nvPr/>
        </p:nvPicPr>
        <p:blipFill>
          <a:blip r:embed="rId2">
            <a:extLst/>
          </a:blip>
          <a:srcRect l="24300" t="0" r="15551" b="0"/>
          <a:stretch>
            <a:fillRect/>
          </a:stretch>
        </p:blipFill>
        <p:spPr>
          <a:xfrm>
            <a:off x="6559301" y="2598104"/>
            <a:ext cx="5651998" cy="62718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5">
            <a:hueOff val="243286"/>
            <a:satOff val="19694"/>
            <a:lumOff val="-1338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What is the solution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What is the solution?</a:t>
            </a:r>
          </a:p>
        </p:txBody>
      </p:sp>
      <p:sp>
        <p:nvSpPr>
          <p:cNvPr id="140" name="WOTC: Work opportunity tax credi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WOTC: Work opportunity tax credit</a:t>
            </a:r>
          </a:p>
          <a:p>
            <a:pPr/>
            <a:r>
              <a:t>Job Development &amp; Training</a:t>
            </a:r>
          </a:p>
          <a:p>
            <a:pPr/>
            <a:r>
              <a:t>Community-supported programs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5">
            <a:hueOff val="243286"/>
            <a:satOff val="19694"/>
            <a:lumOff val="-1338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fullsizeoutput_3a1.jpeg" descr="fullsizeoutput_3a1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1672" r="0" b="167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43" name="fullsizeoutput_3a2.jpeg" descr="fullsizeoutput_3a2.jpeg"/>
          <p:cNvPicPr>
            <a:picLocks noChangeAspect="1"/>
          </p:cNvPicPr>
          <p:nvPr>
            <p:ph type="pic" idx="14"/>
          </p:nvPr>
        </p:nvPicPr>
        <p:blipFill>
          <a:blip r:embed="rId3">
            <a:extLst/>
          </a:blip>
          <a:srcRect l="28056" t="0" r="28056" b="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44" name="cdc6a6_a4e8024027ef4dd9958455978d7b97fa~mv2.jpg" descr="cdc6a6_a4e8024027ef4dd9958455978d7b97fa~mv2.jpg"/>
          <p:cNvPicPr>
            <a:picLocks noChangeAspect="1"/>
          </p:cNvPicPr>
          <p:nvPr>
            <p:ph type="pic" idx="15"/>
          </p:nvPr>
        </p:nvPicPr>
        <p:blipFill>
          <a:blip r:embed="rId4">
            <a:extLst/>
          </a:blip>
          <a:srcRect l="3209" t="0" r="3209" b="0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5">
            <a:hueOff val="243286"/>
            <a:satOff val="19694"/>
            <a:lumOff val="-1338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roject helped me find an innovative solution…"/>
          <p:cNvSpPr txBox="1"/>
          <p:nvPr>
            <p:ph type="body" idx="1"/>
          </p:nvPr>
        </p:nvSpPr>
        <p:spPr>
          <a:xfrm>
            <a:off x="952500" y="3533013"/>
            <a:ext cx="11099800" cy="4950587"/>
          </a:xfrm>
          <a:prstGeom prst="rect">
            <a:avLst/>
          </a:prstGeom>
        </p:spPr>
        <p:txBody>
          <a:bodyPr/>
          <a:lstStyle/>
          <a:p>
            <a:pPr marL="443484" indent="-443484" defTabSz="566674">
              <a:spcBef>
                <a:spcPts val="4000"/>
              </a:spcBef>
              <a:defRPr sz="3686"/>
            </a:pPr>
            <a:r>
              <a:t>Project helped me find an </a:t>
            </a:r>
            <a:r>
              <a:rPr b="1" i="1" u="sng">
                <a:latin typeface="Helvetica"/>
                <a:ea typeface="Helvetica"/>
                <a:cs typeface="Helvetica"/>
                <a:sym typeface="Helvetica"/>
              </a:rPr>
              <a:t>innovative</a:t>
            </a:r>
            <a:r>
              <a:rPr b="1" i="1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t>solution</a:t>
            </a:r>
          </a:p>
          <a:p>
            <a:pPr marL="443484" indent="-443484" defTabSz="566674">
              <a:spcBef>
                <a:spcPts val="4000"/>
              </a:spcBef>
              <a:defRPr sz="3686"/>
            </a:pPr>
            <a:r>
              <a:t>We want to train and retain workers with functional limitations and be proud to call them co-workers</a:t>
            </a:r>
          </a:p>
          <a:p>
            <a:pPr marL="443484" indent="-443484" defTabSz="566674">
              <a:spcBef>
                <a:spcPts val="4000"/>
              </a:spcBef>
              <a:defRPr sz="3686"/>
            </a:pPr>
            <a:r>
              <a:t>Most of all we are advocating for a CHANGE to the current social system leaving hundreds of PWDs left out of employment opportunities</a:t>
            </a:r>
          </a:p>
        </p:txBody>
      </p:sp>
      <p:pic>
        <p:nvPicPr>
          <p:cNvPr id="147" name="Image Gallery" descr="Image Gallery"/>
          <p:cNvPicPr>
            <a:picLocks noChangeAspect="1"/>
          </p:cNvPicPr>
          <p:nvPr/>
        </p:nvPicPr>
        <p:blipFill>
          <a:blip r:embed="rId2">
            <a:extLst/>
          </a:blip>
          <a:srcRect l="0" t="27983" r="0" b="27983"/>
          <a:stretch>
            <a:fillRect/>
          </a:stretch>
        </p:blipFill>
        <p:spPr>
          <a:xfrm>
            <a:off x="2491515" y="866591"/>
            <a:ext cx="8021770" cy="22998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5">
            <a:hueOff val="243286"/>
            <a:satOff val="19694"/>
            <a:lumOff val="-1338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feren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References</a:t>
            </a:r>
          </a:p>
        </p:txBody>
      </p:sp>
      <p:sp>
        <p:nvSpPr>
          <p:cNvPr id="150" name="Disability Solutions at Cat Cafe &amp; Dog Park. (n.d.). Retrieved from http://seedsyv.wixsite.com/communityseed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Disability Solutions at Cat Cafe &amp; Dog Park. (n.d.). Retrieved from </a:t>
            </a:r>
            <a:r>
              <a:t>http://seedsyv.wixsite.com/communityseeds</a:t>
            </a:r>
          </a:p>
          <a:p>
            <a:pPr>
              <a:defRPr sz="2800"/>
            </a:pPr>
            <a:r>
              <a:t>Persons with a disability: Labor force characteristics summary. (2018, June 21). Retrieved from https://www.bls.gov/news.release/disabl.nr0.htm</a:t>
            </a:r>
          </a:p>
          <a:p>
            <a:pPr>
              <a:defRPr sz="2800"/>
            </a:pPr>
            <a:r>
              <a:t>U.S. Census Bureau QuickFacts: Yakima County, Washington. (n.d.). Retrieved from https://www.census.gov/quickfacts/fact/table/yakimacountywashington/DIS010217#DIS010217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