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59" r:id="rId7"/>
    <p:sldId id="262" r:id="rId8"/>
    <p:sldId id="265" r:id="rId9"/>
    <p:sldId id="266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53"/>
    <p:restoredTop sz="94624"/>
  </p:normalViewPr>
  <p:slideViewPr>
    <p:cSldViewPr snapToGrid="0" snapToObjects="1">
      <p:cViewPr varScale="1">
        <p:scale>
          <a:sx n="61" d="100"/>
          <a:sy n="61" d="100"/>
        </p:scale>
        <p:origin x="67" y="3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9D4B3-B29B-9746-B7B9-6D545BF841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400E58-A97E-3848-B200-C10C064BA1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D1DD09-0A74-5A48-B3D9-82D745C42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CF2A8-D077-824D-AAD0-AA433D85470B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71A5AF-9D7F-BE43-A250-90E021D16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573D0-3400-414F-B152-719F82A0A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8C71A-EC1A-ED44-884B-E6A32C5D1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600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DFA94-4FA4-E24C-A30A-235B084E3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DAC376-8B1F-F049-9E49-59139ED78A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F0FAC-A4EB-924C-AC58-7E53FCE1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CF2A8-D077-824D-AAD0-AA433D85470B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5F176B-4FC4-BE46-80A6-00117F080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56989D-8C3B-124B-B1A9-68DCC0842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8C71A-EC1A-ED44-884B-E6A32C5D1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934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060FA8-949B-BB43-B290-67FEEB8F65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CB3017-DC1A-BE40-B17F-2C0559B701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96774-2FA6-0A45-AE49-73739BA91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CF2A8-D077-824D-AAD0-AA433D85470B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6E4EC7-67BD-EA45-8912-F326E7B3A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AE98FE-F21F-684B-99F1-F93174EF4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8C71A-EC1A-ED44-884B-E6A32C5D1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188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9CF7B-E5B8-EF4C-BDD7-6C7F39105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1E85C-E7AC-3E40-B6AA-83BE4A592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8A9D2F-8FA0-C645-AB1B-2570A3DE8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CF2A8-D077-824D-AAD0-AA433D85470B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784E76-3B12-324B-96EF-8ACAFD886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24B13-5662-C644-AC9C-FA4228215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8C71A-EC1A-ED44-884B-E6A32C5D1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558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C0171-471C-FB40-BC27-7E48CCDB0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4D06EE-8545-C341-9874-087F50469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511F98-F309-F040-A6F9-E20BE6780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CF2A8-D077-824D-AAD0-AA433D85470B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333A9-55EE-3742-8F41-9BCA1B833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CA0DD5-A56D-FB49-8906-14A6371FA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8C71A-EC1A-ED44-884B-E6A32C5D1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587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9F74F-D47E-8B4F-9138-4119A2A5B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91E36-EABF-C049-95B3-1C53B43296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60A075-CC21-4F40-A3B0-D39B7253F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871A28-6E55-B545-8CDD-4DEFA1A80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CF2A8-D077-824D-AAD0-AA433D85470B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73C14B-D124-BC47-B74F-EF4539E57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30D19A-70CB-D34B-A25B-6BD101C89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8C71A-EC1A-ED44-884B-E6A32C5D1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266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6C841-A970-2A48-A579-85199270D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2211F9-3A3B-D149-865B-090F2F949A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52B908-EC57-904D-AA89-075DB4CFDD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FAAE4A-0F9C-3D42-83BF-4A4C720056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FAB285-125F-6742-AE19-1B03C17B4B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9453AE-5538-2943-AE49-274522D44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CF2A8-D077-824D-AAD0-AA433D85470B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BCD3F4-36AF-5C4D-8336-2622AEB3B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C27146-5647-9E43-938B-450092ADE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8C71A-EC1A-ED44-884B-E6A32C5D1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764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1A1D3-E616-0F4A-A364-9750F069A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C51C74-D6A1-3641-8E84-D850F74C0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CF2A8-D077-824D-AAD0-AA433D85470B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C0307C-20CF-4047-BC9B-A64831404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5B548B-12AF-FE48-8A9A-6F2B3F283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8C71A-EC1A-ED44-884B-E6A32C5D1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503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217E44-0623-464B-A2D7-D8227F935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CF2A8-D077-824D-AAD0-AA433D85470B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D2B6DB-C220-3343-ABEC-8024165B6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C75E4C-8387-514A-970C-F98C73923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8C71A-EC1A-ED44-884B-E6A32C5D1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896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76243-F7C0-CA45-ADA5-47A843622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1EB481-9D5B-394C-AD53-533647825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227D67-7F8F-1D4C-8145-F8C28EC174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C9B1EC-79E2-7B4A-BCAB-F5E53601C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CF2A8-D077-824D-AAD0-AA433D85470B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8E2328-53C3-5342-9F51-B65DD2FEF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C2897F-2241-B748-BB44-AED42141F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8C71A-EC1A-ED44-884B-E6A32C5D1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529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6575B-721D-4C42-94A4-210AF3152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4BB68C-8F80-0841-AC37-EAE50AF632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FC167D-1D77-3C46-9C5A-62CB4C2E56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DC5C07-CF5F-2B41-9273-02BF11296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CF2A8-D077-824D-AAD0-AA433D85470B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DE97F3-C1A7-7A40-BA64-4A450D23E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78C54A-B3B1-694D-9532-A742F1F0C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8C71A-EC1A-ED44-884B-E6A32C5D1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36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F629C1-2C8A-F048-B681-918F9C5C1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059610-E322-DE4F-AD32-9E699FEAE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BBD177-AB86-2847-B2C8-649F425510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CF2A8-D077-824D-AAD0-AA433D85470B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F0BC3D-1ED7-8743-AE59-397E641FD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3A7B87-C75D-6742-9BC2-9A18FB5ECC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8C71A-EC1A-ED44-884B-E6A32C5D1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953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0992E-6A5D-C549-A6E3-00451A6131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1629" y="161441"/>
            <a:ext cx="10805052" cy="1247941"/>
          </a:xfrm>
        </p:spPr>
        <p:txBody>
          <a:bodyPr>
            <a:noAutofit/>
          </a:bodyPr>
          <a:lstStyle/>
          <a:p>
            <a:r>
              <a:rPr lang="en-US" sz="4800" dirty="0">
                <a:cs typeface="Calibri" panose="020F0502020204030204" pitchFamily="34" charset="0"/>
              </a:rPr>
              <a:t>Considering Social Media Art on YouTube: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A14FB5-5F09-9840-8980-7CD8EB26A33C}"/>
              </a:ext>
            </a:extLst>
          </p:cNvPr>
          <p:cNvSpPr txBox="1"/>
          <p:nvPr/>
        </p:nvSpPr>
        <p:spPr>
          <a:xfrm>
            <a:off x="3222978" y="4997339"/>
            <a:ext cx="558235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Exploring a new understanding of online content and content creators</a:t>
            </a:r>
            <a:r>
              <a:rPr lang="en-US" sz="4000" dirty="0">
                <a:latin typeface="Cordia New" panose="020B0304020202020204" pitchFamily="34" charset="-34"/>
                <a:cs typeface="Cordia New" panose="020B0304020202020204" pitchFamily="34" charset="-34"/>
              </a:rPr>
              <a:t>.</a:t>
            </a:r>
            <a:r>
              <a:rPr lang="en-US" dirty="0"/>
              <a:t>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D996C27-0021-D942-88C1-AA65FB5B7B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7245" y="1881265"/>
            <a:ext cx="3939823" cy="2954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570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1096C2E-34F3-B342-A304-D8E834A305C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61" r="-2" b="-2"/>
          <a:stretch/>
        </p:blipFill>
        <p:spPr>
          <a:xfrm>
            <a:off x="1986914" y="-1"/>
            <a:ext cx="9928860" cy="685800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B607B98-7700-4DC9-8BE8-A876255F9C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7E595EF-39F0-624F-A83A-7A07C23E2EFE}"/>
              </a:ext>
            </a:extLst>
          </p:cNvPr>
          <p:cNvSpPr txBox="1"/>
          <p:nvPr/>
        </p:nvSpPr>
        <p:spPr>
          <a:xfrm>
            <a:off x="4823983" y="1928813"/>
            <a:ext cx="18517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709536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0BC9EFE1-D8CB-4668-9980-DB108327A79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CBAE1BD-B8E4-4029-8AA2-C77E4FED98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D87F892-525D-AF45-ACB0-95510FB25A9E}"/>
              </a:ext>
            </a:extLst>
          </p:cNvPr>
          <p:cNvSpPr txBox="1"/>
          <p:nvPr/>
        </p:nvSpPr>
        <p:spPr>
          <a:xfrm>
            <a:off x="6585882" y="4267832"/>
            <a:ext cx="4805996" cy="14014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Why social media? Why YouTube?</a:t>
            </a:r>
          </a:p>
        </p:txBody>
      </p:sp>
      <p:sp>
        <p:nvSpPr>
          <p:cNvPr id="18" name="Freeform 49">
            <a:extLst>
              <a:ext uri="{FF2B5EF4-FFF2-40B4-BE49-F238E27FC236}">
                <a16:creationId xmlns:a16="http://schemas.microsoft.com/office/drawing/2014/main" id="{77DA6D33-2D62-458C-BF5D-DBF612FD557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2A0D0CF-3C76-9241-BBAE-DC9284AD29C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/>
          </a:blip>
          <a:srcRect l="13099" r="3" b="3"/>
          <a:stretch/>
        </p:blipFill>
        <p:spPr>
          <a:xfrm>
            <a:off x="1" y="770037"/>
            <a:ext cx="5298683" cy="6097438"/>
          </a:xfrm>
          <a:custGeom>
            <a:avLst/>
            <a:gdLst>
              <a:gd name="connsiteX0" fmla="*/ 2178155 w 5298683"/>
              <a:gd name="connsiteY0" fmla="*/ 0 h 6097438"/>
              <a:gd name="connsiteX1" fmla="*/ 5298683 w 5298683"/>
              <a:gd name="connsiteY1" fmla="*/ 3120527 h 6097438"/>
              <a:gd name="connsiteX2" fmla="*/ 3392805 w 5298683"/>
              <a:gd name="connsiteY2" fmla="*/ 5995828 h 6097438"/>
              <a:gd name="connsiteX3" fmla="*/ 3115184 w 5298683"/>
              <a:gd name="connsiteY3" fmla="*/ 6097438 h 6097438"/>
              <a:gd name="connsiteX4" fmla="*/ 1241127 w 5298683"/>
              <a:gd name="connsiteY4" fmla="*/ 6097438 h 6097438"/>
              <a:gd name="connsiteX5" fmla="*/ 963506 w 5298683"/>
              <a:gd name="connsiteY5" fmla="*/ 5995828 h 6097438"/>
              <a:gd name="connsiteX6" fmla="*/ 193210 w 5298683"/>
              <a:gd name="connsiteY6" fmla="*/ 5528477 h 6097438"/>
              <a:gd name="connsiteX7" fmla="*/ 0 w 5298683"/>
              <a:gd name="connsiteY7" fmla="*/ 5352876 h 6097438"/>
              <a:gd name="connsiteX8" fmla="*/ 0 w 5298683"/>
              <a:gd name="connsiteY8" fmla="*/ 888178 h 6097438"/>
              <a:gd name="connsiteX9" fmla="*/ 193210 w 5298683"/>
              <a:gd name="connsiteY9" fmla="*/ 712577 h 6097438"/>
              <a:gd name="connsiteX10" fmla="*/ 2178155 w 5298683"/>
              <a:gd name="connsiteY10" fmla="*/ 0 h 609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321227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05353EB-40ED-E644-8BAB-72A6019CD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831" y="1882192"/>
            <a:ext cx="3669161" cy="276009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 dirty="0">
                <a:solidFill>
                  <a:srgbClr val="FFFF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YouTube: </a:t>
            </a:r>
            <a:br>
              <a:rPr lang="en-US" kern="1200" dirty="0">
                <a:solidFill>
                  <a:srgbClr val="FFFF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</a:br>
            <a:r>
              <a:rPr lang="en-US" kern="1200" dirty="0">
                <a:solidFill>
                  <a:srgbClr val="FFFF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The Numbers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129FA8A-7F4D-7C4C-8E76-AFC32958F537}"/>
              </a:ext>
            </a:extLst>
          </p:cNvPr>
          <p:cNvSpPr txBox="1"/>
          <p:nvPr/>
        </p:nvSpPr>
        <p:spPr>
          <a:xfrm>
            <a:off x="6090573" y="314325"/>
            <a:ext cx="5882351" cy="65436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9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YouTube was created in 2005. 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9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Marketed as a simple and private video-sharing platform. 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9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 start-up was purchased by Google in 2006 for $1.65 billion.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9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Approximately 400 hours of video is uploaded to the site every minute.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9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 top content creator today can make between $30,000 and $500,000 a month on ad revenue, brand deals, and merchandise sales. 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9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Currently, there are approximately 23 million YouTube channels.  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9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Each one of those channels independently produces unique content for a niche audience.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31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F2902E5-41A5-474C-A5D8-DC26BFDD0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3403" y="2156298"/>
            <a:ext cx="6105194" cy="2031055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6000" kern="1200" dirty="0">
                <a:solidFill>
                  <a:srgbClr val="FFFF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Example: </a:t>
            </a:r>
            <a:br>
              <a:rPr lang="en-US" sz="6000" kern="1200" dirty="0">
                <a:solidFill>
                  <a:srgbClr val="FFFF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</a:br>
            <a:r>
              <a:rPr lang="en-US" sz="6000" kern="1200" dirty="0">
                <a:solidFill>
                  <a:srgbClr val="FFFFFF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The Vlog Brothers</a:t>
            </a:r>
          </a:p>
        </p:txBody>
      </p:sp>
    </p:spTree>
    <p:extLst>
      <p:ext uri="{BB962C8B-B14F-4D97-AF65-F5344CB8AC3E}">
        <p14:creationId xmlns:p14="http://schemas.microsoft.com/office/powerpoint/2010/main" val="3909362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48AD1CF3-E5C1-6B4B-861B-24FE687CD84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69" r="-1" b="47027"/>
          <a:stretch/>
        </p:blipFill>
        <p:spPr>
          <a:xfrm>
            <a:off x="1452563" y="0"/>
            <a:ext cx="9928860" cy="6858001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CB607B98-7700-4DC9-8BE8-A876255F9C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747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991722E-0C3D-0A4F-B3B2-BBDC065BA6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83167"/>
            <a:ext cx="5291666" cy="529166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61E32FA-9338-7A49-A73B-B135734339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6865" y="789451"/>
            <a:ext cx="5291667" cy="5279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539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B468A9D-E343-A14E-9E2B-5AEF172F3CAB}"/>
              </a:ext>
            </a:extLst>
          </p:cNvPr>
          <p:cNvSpPr txBox="1"/>
          <p:nvPr/>
        </p:nvSpPr>
        <p:spPr>
          <a:xfrm>
            <a:off x="481013" y="695325"/>
            <a:ext cx="52578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  <a:cs typeface="Calibri Light" panose="020F0302020204030204" pitchFamily="34" charset="0"/>
              </a:rPr>
              <a:t>VidCon is an annual convention where content creators and fans meet to celebrate YouTube, social media, and internet culture.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  <a:cs typeface="Calibri Light" panose="020F0302020204030204" pitchFamily="34" charset="0"/>
              </a:rPr>
              <a:t>Attendees can participate in three separate convention tracks: community, creator, or industry.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  <a:cs typeface="Calibri Light" panose="020F0302020204030204" pitchFamily="34" charset="0"/>
              </a:rPr>
              <a:t>It was acquired by the major media conglomerate Viacom in  2017.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  <a:cs typeface="Calibri Light" panose="020F0302020204030204" pitchFamily="34" charset="0"/>
              </a:rPr>
              <a:t>In 2017, there were more </a:t>
            </a:r>
            <a:r>
              <a:rPr lang="en-US" sz="2800" dirty="0">
                <a:latin typeface="+mj-lt"/>
                <a:cs typeface="Cordia New" panose="020B0304020202020204" pitchFamily="34" charset="-34"/>
              </a:rPr>
              <a:t>than 30,000 attendees.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E66A0E7-2C5D-E54B-94CC-CB9C3283F2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4587" y="695325"/>
            <a:ext cx="5233988" cy="523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514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C2E28-17D0-C549-AEF8-E6D18608B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3937" y="2408237"/>
            <a:ext cx="10144126" cy="1325563"/>
          </a:xfrm>
        </p:spPr>
        <p:txBody>
          <a:bodyPr>
            <a:noAutofit/>
          </a:bodyPr>
          <a:lstStyle/>
          <a:p>
            <a:pPr algn="ctr"/>
            <a:r>
              <a:rPr lang="en-US" sz="5500" dirty="0">
                <a:latin typeface="Calibri Light" panose="020F0302020204030204" pitchFamily="34" charset="0"/>
                <a:cs typeface="Calibri Light" panose="020F0302020204030204" pitchFamily="34" charset="0"/>
              </a:rPr>
              <a:t>The contributions online content creators are making are often overlooked by academia. </a:t>
            </a:r>
          </a:p>
        </p:txBody>
      </p:sp>
    </p:spTree>
    <p:extLst>
      <p:ext uri="{BB962C8B-B14F-4D97-AF65-F5344CB8AC3E}">
        <p14:creationId xmlns:p14="http://schemas.microsoft.com/office/powerpoint/2010/main" val="3771358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CDD298F-E020-A74F-B02C-9A51DD7A563D}"/>
              </a:ext>
            </a:extLst>
          </p:cNvPr>
          <p:cNvSpPr txBox="1"/>
          <p:nvPr/>
        </p:nvSpPr>
        <p:spPr>
          <a:xfrm>
            <a:off x="1391393" y="527791"/>
            <a:ext cx="976459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Content creators are reaching audiences that have not been reached before.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84A44E-000F-9D4F-A283-4C9ABE5C376E}"/>
              </a:ext>
            </a:extLst>
          </p:cNvPr>
          <p:cNvSpPr txBox="1"/>
          <p:nvPr/>
        </p:nvSpPr>
        <p:spPr>
          <a:xfrm>
            <a:off x="153845" y="1330055"/>
            <a:ext cx="122396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They are using cross-platform marketing techniques to increase connection to their communities.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F67F8E-A6D8-5A4A-A9C1-60C68667BEEE}"/>
              </a:ext>
            </a:extLst>
          </p:cNvPr>
          <p:cNvSpPr txBox="1"/>
          <p:nvPr/>
        </p:nvSpPr>
        <p:spPr>
          <a:xfrm>
            <a:off x="2954867" y="1944772"/>
            <a:ext cx="66376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They are using technology in innovative ways to </a:t>
            </a:r>
            <a:endParaRPr lang="en-US" sz="24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r>
              <a:rPr lang="en-US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communicate </a:t>
            </a:r>
            <a:r>
              <a:rPr 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ideas unique to the online generation.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213EA5A-2CD3-E44F-8F44-5760418CE2B2}"/>
              </a:ext>
            </a:extLst>
          </p:cNvPr>
          <p:cNvSpPr txBox="1"/>
          <p:nvPr/>
        </p:nvSpPr>
        <p:spPr>
          <a:xfrm>
            <a:off x="4117305" y="3010555"/>
            <a:ext cx="46271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They define what is possible online.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F433E2-3629-5941-A05D-8D5E3D076B5F}"/>
              </a:ext>
            </a:extLst>
          </p:cNvPr>
          <p:cNvSpPr txBox="1"/>
          <p:nvPr/>
        </p:nvSpPr>
        <p:spPr>
          <a:xfrm>
            <a:off x="1427371" y="3711545"/>
            <a:ext cx="100069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  <a:cs typeface="Calibri" panose="020F0502020204030204" pitchFamily="34" charset="0"/>
              </a:rPr>
              <a:t>They are multidisciplinary artists who create for online platforms intentionally.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0788E5-1711-1F40-BB36-A5E234910243}"/>
              </a:ext>
            </a:extLst>
          </p:cNvPr>
          <p:cNvSpPr txBox="1"/>
          <p:nvPr/>
        </p:nvSpPr>
        <p:spPr>
          <a:xfrm>
            <a:off x="2499494" y="4647321"/>
            <a:ext cx="75483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+mj-lt"/>
                <a:cs typeface="Calibri Light" panose="020F0302020204030204" pitchFamily="34" charset="0"/>
              </a:rPr>
              <a:t>They understand and create with a nuanced </a:t>
            </a:r>
            <a:r>
              <a:rPr lang="en-US" sz="2400" dirty="0" smtClean="0">
                <a:latin typeface="+mj-lt"/>
                <a:cs typeface="Calibri Light" panose="020F0302020204030204" pitchFamily="34" charset="0"/>
              </a:rPr>
              <a:t>understanding of </a:t>
            </a:r>
            <a:r>
              <a:rPr lang="en-US" sz="2400" dirty="0">
                <a:latin typeface="+mj-lt"/>
                <a:cs typeface="Calibri Light" panose="020F0302020204030204" pitchFamily="34" charset="0"/>
              </a:rPr>
              <a:t>the  </a:t>
            </a:r>
            <a:r>
              <a:rPr lang="en-US" sz="2400" dirty="0" smtClean="0">
                <a:latin typeface="+mj-lt"/>
                <a:cs typeface="Cordia New" panose="020B0304020202020204" pitchFamily="34" charset="-34"/>
              </a:rPr>
              <a:t>technological </a:t>
            </a:r>
            <a:r>
              <a:rPr lang="en-US" sz="2400" dirty="0">
                <a:latin typeface="+mj-lt"/>
                <a:cs typeface="Cordia New" panose="020B0304020202020204" pitchFamily="34" charset="-34"/>
              </a:rPr>
              <a:t>limitations of their audiences</a:t>
            </a:r>
            <a:r>
              <a:rPr lang="en-US" sz="3000" dirty="0">
                <a:latin typeface="Cordia New" panose="020B0304020202020204" pitchFamily="34" charset="-34"/>
                <a:cs typeface="Cordia New" panose="020B0304020202020204" pitchFamily="34" charset="-34"/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4188BE7-C46B-ED41-9FFD-F24C5B5182FA}"/>
              </a:ext>
            </a:extLst>
          </p:cNvPr>
          <p:cNvSpPr txBox="1"/>
          <p:nvPr/>
        </p:nvSpPr>
        <p:spPr>
          <a:xfrm>
            <a:off x="1367669" y="5899176"/>
            <a:ext cx="98120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They are establishing the rules of online etiquette and digital social standards. </a:t>
            </a:r>
          </a:p>
        </p:txBody>
      </p:sp>
    </p:spTree>
    <p:extLst>
      <p:ext uri="{BB962C8B-B14F-4D97-AF65-F5344CB8AC3E}">
        <p14:creationId xmlns:p14="http://schemas.microsoft.com/office/powerpoint/2010/main" val="4022884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285</Words>
  <Application>Microsoft Office PowerPoint</Application>
  <PresentationFormat>Widescreen</PresentationFormat>
  <Paragraphs>26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Cordia New</vt:lpstr>
      <vt:lpstr>Office Theme</vt:lpstr>
      <vt:lpstr>Considering Social Media Art on YouTube: </vt:lpstr>
      <vt:lpstr>PowerPoint Presentation</vt:lpstr>
      <vt:lpstr>YouTube:  The Numbers</vt:lpstr>
      <vt:lpstr>Example:  The Vlog Brothers</vt:lpstr>
      <vt:lpstr>PowerPoint Presentation</vt:lpstr>
      <vt:lpstr>PowerPoint Presentation</vt:lpstr>
      <vt:lpstr>PowerPoint Presentation</vt:lpstr>
      <vt:lpstr>The contributions online content creators are making are often overlooked by academia.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Considering Social Media Art on YouTube:</dc:title>
  <dc:creator>Libby Akin</dc:creator>
  <cp:lastModifiedBy>ess</cp:lastModifiedBy>
  <cp:revision>4</cp:revision>
  <dcterms:created xsi:type="dcterms:W3CDTF">2019-05-14T23:48:42Z</dcterms:created>
  <dcterms:modified xsi:type="dcterms:W3CDTF">2019-05-15T00:10:43Z</dcterms:modified>
</cp:coreProperties>
</file>